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  <p:sldId id="300" r:id="rId6"/>
    <p:sldId id="271" r:id="rId7"/>
    <p:sldId id="306" r:id="rId8"/>
    <p:sldId id="315" r:id="rId9"/>
    <p:sldId id="258" r:id="rId10"/>
    <p:sldId id="320" r:id="rId11"/>
    <p:sldId id="309" r:id="rId12"/>
    <p:sldId id="279" r:id="rId13"/>
    <p:sldId id="316" r:id="rId14"/>
    <p:sldId id="317" r:id="rId15"/>
    <p:sldId id="302" r:id="rId16"/>
    <p:sldId id="278" r:id="rId17"/>
    <p:sldId id="310" r:id="rId18"/>
    <p:sldId id="281" r:id="rId19"/>
    <p:sldId id="282" r:id="rId20"/>
    <p:sldId id="274" r:id="rId21"/>
    <p:sldId id="283" r:id="rId22"/>
    <p:sldId id="284" r:id="rId23"/>
    <p:sldId id="312" r:id="rId24"/>
    <p:sldId id="286" r:id="rId25"/>
    <p:sldId id="287" r:id="rId26"/>
    <p:sldId id="288" r:id="rId27"/>
    <p:sldId id="297" r:id="rId28"/>
    <p:sldId id="301" r:id="rId29"/>
    <p:sldId id="318" r:id="rId30"/>
    <p:sldId id="285" r:id="rId31"/>
    <p:sldId id="291" r:id="rId32"/>
    <p:sldId id="294" r:id="rId33"/>
    <p:sldId id="311" r:id="rId34"/>
    <p:sldId id="289" r:id="rId35"/>
    <p:sldId id="290" r:id="rId36"/>
    <p:sldId id="298" r:id="rId37"/>
    <p:sldId id="295" r:id="rId38"/>
    <p:sldId id="303" r:id="rId39"/>
    <p:sldId id="321" r:id="rId40"/>
    <p:sldId id="313" r:id="rId41"/>
    <p:sldId id="314" r:id="rId42"/>
    <p:sldId id="292" r:id="rId43"/>
    <p:sldId id="304" r:id="rId44"/>
    <p:sldId id="296" r:id="rId45"/>
    <p:sldId id="299" r:id="rId46"/>
    <p:sldId id="322" r:id="rId47"/>
    <p:sldId id="305" r:id="rId48"/>
    <p:sldId id="308" r:id="rId49"/>
    <p:sldId id="319" r:id="rId50"/>
    <p:sldId id="323" r:id="rId51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7" d="100"/>
          <a:sy n="77" d="100"/>
        </p:scale>
        <p:origin x="36" y="19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5D29-3FE5-4311-9615-8EB1F5441964}" type="datetimeFigureOut">
              <a:rPr lang="en-NL" smtClean="0"/>
              <a:t>20/01/2022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D133-96B8-4890-A75C-3E92AFB8BE4D}" type="slidenum">
              <a:rPr lang="en-NL" smtClean="0"/>
              <a:t>‹#›</a:t>
            </a:fld>
            <a:endParaRPr lang="en-N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335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5D29-3FE5-4311-9615-8EB1F5441964}" type="datetimeFigureOut">
              <a:rPr lang="en-NL" smtClean="0"/>
              <a:t>20/01/2022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D133-96B8-4890-A75C-3E92AFB8BE4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83320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5D29-3FE5-4311-9615-8EB1F5441964}" type="datetimeFigureOut">
              <a:rPr lang="en-NL" smtClean="0"/>
              <a:t>20/01/2022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D133-96B8-4890-A75C-3E92AFB8BE4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125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5D29-3FE5-4311-9615-8EB1F5441964}" type="datetimeFigureOut">
              <a:rPr lang="en-NL" smtClean="0"/>
              <a:t>20/01/2022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D133-96B8-4890-A75C-3E92AFB8BE4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43299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5D29-3FE5-4311-9615-8EB1F5441964}" type="datetimeFigureOut">
              <a:rPr lang="en-NL" smtClean="0"/>
              <a:t>20/01/2022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D133-96B8-4890-A75C-3E92AFB8BE4D}" type="slidenum">
              <a:rPr lang="en-NL" smtClean="0"/>
              <a:t>‹#›</a:t>
            </a:fld>
            <a:endParaRPr lang="en-N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761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5D29-3FE5-4311-9615-8EB1F5441964}" type="datetimeFigureOut">
              <a:rPr lang="en-NL" smtClean="0"/>
              <a:t>20/01/2022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D133-96B8-4890-A75C-3E92AFB8BE4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7442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5D29-3FE5-4311-9615-8EB1F5441964}" type="datetimeFigureOut">
              <a:rPr lang="en-NL" smtClean="0"/>
              <a:t>20/01/2022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D133-96B8-4890-A75C-3E92AFB8BE4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8244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5D29-3FE5-4311-9615-8EB1F5441964}" type="datetimeFigureOut">
              <a:rPr lang="en-NL" smtClean="0"/>
              <a:t>20/01/2022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D133-96B8-4890-A75C-3E92AFB8BE4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531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5D29-3FE5-4311-9615-8EB1F5441964}" type="datetimeFigureOut">
              <a:rPr lang="en-NL" smtClean="0"/>
              <a:t>20/01/2022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D133-96B8-4890-A75C-3E92AFB8BE4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65296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06F5D29-3FE5-4311-9615-8EB1F5441964}" type="datetimeFigureOut">
              <a:rPr lang="en-NL" smtClean="0"/>
              <a:t>20/01/2022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DBD133-96B8-4890-A75C-3E92AFB8BE4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048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5D29-3FE5-4311-9615-8EB1F5441964}" type="datetimeFigureOut">
              <a:rPr lang="en-NL" smtClean="0"/>
              <a:t>20/01/2022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D133-96B8-4890-A75C-3E92AFB8BE4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7457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06F5D29-3FE5-4311-9615-8EB1F5441964}" type="datetimeFigureOut">
              <a:rPr lang="en-NL" smtClean="0"/>
              <a:t>20/01/2022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ADBD133-96B8-4890-A75C-3E92AFB8BE4D}" type="slidenum">
              <a:rPr lang="en-NL" smtClean="0"/>
              <a:t>‹#›</a:t>
            </a:fld>
            <a:endParaRPr lang="en-N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316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maastrichtu-ids.github.io/best-practice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6.wdp"/><Relationship Id="rId1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12" Type="http://schemas.openxmlformats.org/officeDocument/2006/relationships/image" Target="../media/image45.png"/><Relationship Id="rId17" Type="http://schemas.microsoft.com/office/2007/relationships/hdphoto" Target="../media/hdphoto1.wdp"/><Relationship Id="rId2" Type="http://schemas.openxmlformats.org/officeDocument/2006/relationships/image" Target="../media/image37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microsoft.com/office/2007/relationships/hdphoto" Target="../media/hdphoto5.wdp"/><Relationship Id="rId5" Type="http://schemas.openxmlformats.org/officeDocument/2006/relationships/image" Target="../media/image40.png"/><Relationship Id="rId15" Type="http://schemas.microsoft.com/office/2007/relationships/hdphoto" Target="../media/hdphoto3.wdp"/><Relationship Id="rId10" Type="http://schemas.openxmlformats.org/officeDocument/2006/relationships/image" Target="../media/image44.png"/><Relationship Id="rId4" Type="http://schemas.openxmlformats.org/officeDocument/2006/relationships/image" Target="../media/image39.svg"/><Relationship Id="rId9" Type="http://schemas.microsoft.com/office/2007/relationships/hdphoto" Target="../media/hdphoto4.wdp"/><Relationship Id="rId1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the-turing-way.netlify.app/welcome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2.png"/><Relationship Id="rId7" Type="http://schemas.openxmlformats.org/officeDocument/2006/relationships/image" Target="../media/image5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3.wdp"/><Relationship Id="rId4" Type="http://schemas.openxmlformats.org/officeDocument/2006/relationships/image" Target="../media/image29.png"/><Relationship Id="rId9" Type="http://schemas.microsoft.com/office/2007/relationships/hdphoto" Target="../media/hdphoto7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choosealicense.com/licenses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371/journal.pcbi.1002598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lib.berkeley.edu/c.php?g=652220&amp;p=4575512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E882F3-996C-4047-AD47-57DB3FB30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739" b="1899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C07F2-96C6-4C94-A222-C30B02DCE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Reproducible code</a:t>
            </a:r>
            <a:endParaRPr lang="en-NL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B275B-A931-46CD-9C04-F65B1E70A6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Open Science </a:t>
            </a:r>
            <a:r>
              <a:rPr lang="en-US" dirty="0" err="1">
                <a:solidFill>
                  <a:srgbClr val="FFFFFF"/>
                </a:solidFill>
              </a:rPr>
              <a:t>tu</a:t>
            </a:r>
            <a:r>
              <a:rPr lang="en-US" dirty="0">
                <a:solidFill>
                  <a:srgbClr val="FFFFFF"/>
                </a:solidFill>
              </a:rPr>
              <a:t>/e	</a:t>
            </a:r>
          </a:p>
          <a:p>
            <a:r>
              <a:rPr lang="en-US" sz="1400" dirty="0">
                <a:solidFill>
                  <a:srgbClr val="FFFFFF"/>
                </a:solidFill>
              </a:rPr>
              <a:t>Dr.ir. Tim Kuijpers, </a:t>
            </a:r>
            <a:r>
              <a:rPr lang="en-US" sz="1400" dirty="0" err="1">
                <a:solidFill>
                  <a:srgbClr val="FFFFFF"/>
                </a:solidFill>
              </a:rPr>
              <a:t>Biointerface</a:t>
            </a:r>
            <a:r>
              <a:rPr lang="en-US" sz="1400" dirty="0">
                <a:solidFill>
                  <a:srgbClr val="FFFFFF"/>
                </a:solidFill>
              </a:rPr>
              <a:t> Science group, </a:t>
            </a:r>
            <a:r>
              <a:rPr lang="en-US" sz="1400" dirty="0" err="1">
                <a:solidFill>
                  <a:srgbClr val="FFFFFF"/>
                </a:solidFill>
              </a:rPr>
              <a:t>mDR</a:t>
            </a:r>
            <a:r>
              <a:rPr lang="en-US" sz="1400" dirty="0">
                <a:solidFill>
                  <a:srgbClr val="FFFFFF"/>
                </a:solidFill>
              </a:rPr>
              <a:t>, Biomedical Engineering</a:t>
            </a:r>
            <a:endParaRPr lang="en-NL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157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466C-79E6-41BF-9ADA-138055C9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256EA-C651-459D-896B-1DA34A366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code</a:t>
            </a:r>
          </a:p>
          <a:p>
            <a:pPr lvl="1"/>
            <a:r>
              <a:rPr lang="en-US" dirty="0"/>
              <a:t>Do one thing well:</a:t>
            </a:r>
          </a:p>
          <a:p>
            <a:endParaRPr lang="en-NL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56EDFBB3-2574-4A87-BCA0-A9B5F764F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806" y="2593094"/>
            <a:ext cx="926390" cy="835906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E1DEE65-96C4-4C08-9CC3-8B1A30A16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206" y="2593094"/>
            <a:ext cx="926390" cy="835906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3EF4460-54D7-43EA-9F86-EC2AE91A9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606" y="2593094"/>
            <a:ext cx="926390" cy="8359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01AAA3-360A-4984-A45F-BCA260C26748}"/>
              </a:ext>
            </a:extLst>
          </p:cNvPr>
          <p:cNvSpPr txBox="1"/>
          <p:nvPr/>
        </p:nvSpPr>
        <p:spPr>
          <a:xfrm>
            <a:off x="2057806" y="3429000"/>
            <a:ext cx="134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data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F3B09-3D3C-4BD4-84AA-316DCF8AC417}"/>
              </a:ext>
            </a:extLst>
          </p:cNvPr>
          <p:cNvSpPr txBox="1"/>
          <p:nvPr/>
        </p:nvSpPr>
        <p:spPr>
          <a:xfrm>
            <a:off x="4477156" y="3438525"/>
            <a:ext cx="134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Data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A8A8B7-ED53-4056-97E7-FDC2148E110E}"/>
              </a:ext>
            </a:extLst>
          </p:cNvPr>
          <p:cNvSpPr txBox="1"/>
          <p:nvPr/>
        </p:nvSpPr>
        <p:spPr>
          <a:xfrm>
            <a:off x="7001281" y="3429000"/>
            <a:ext cx="134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data</a:t>
            </a:r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E49B04-C662-4E87-A4EE-26DF6045E8AF}"/>
              </a:ext>
            </a:extLst>
          </p:cNvPr>
          <p:cNvSpPr txBox="1"/>
          <p:nvPr/>
        </p:nvSpPr>
        <p:spPr>
          <a:xfrm>
            <a:off x="3762375" y="4087786"/>
            <a:ext cx="3810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one file per function</a:t>
            </a:r>
            <a:endParaRPr lang="en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42B149-C994-4BAD-A59D-7F39F77C9FD3}"/>
              </a:ext>
            </a:extLst>
          </p:cNvPr>
          <p:cNvSpPr txBox="1"/>
          <p:nvPr/>
        </p:nvSpPr>
        <p:spPr>
          <a:xfrm>
            <a:off x="3762375" y="4667072"/>
            <a:ext cx="491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Avoid scripts with 10 functions and 1000 lines</a:t>
            </a:r>
            <a:endParaRPr lang="en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3B3961-9C12-4E91-A9D5-8163DF802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793" y="5154921"/>
            <a:ext cx="39909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9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CE90-BC9D-4263-A88D-11B1405AA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A6D1B-C877-4FB7-B799-E28729853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control system: git</a:t>
            </a:r>
          </a:p>
          <a:p>
            <a:pPr lvl="1"/>
            <a:r>
              <a:rPr lang="en-US" dirty="0"/>
              <a:t>GUI-client: </a:t>
            </a:r>
            <a:r>
              <a:rPr lang="en-US" dirty="0" err="1"/>
              <a:t>Github</a:t>
            </a:r>
            <a:r>
              <a:rPr lang="en-US" dirty="0"/>
              <a:t> or Atlassian</a:t>
            </a:r>
          </a:p>
          <a:p>
            <a:endParaRPr lang="en-US" dirty="0"/>
          </a:p>
          <a:p>
            <a:endParaRPr lang="en-NL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B01216F-4363-462D-80CA-90F23C1E3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284" y="2861003"/>
            <a:ext cx="4419598" cy="298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73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0C81-2534-4100-9594-A875746C5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reproducibility: version control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134FD-4464-4D03-A439-094360DC6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617F1-F40F-4F1C-8A28-C20F633B0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384" b="41226"/>
          <a:stretch/>
        </p:blipFill>
        <p:spPr>
          <a:xfrm>
            <a:off x="1893063" y="3867807"/>
            <a:ext cx="8778240" cy="357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453BAE-6A2F-4994-8313-1FAAB4CC6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61" b="41225"/>
          <a:stretch/>
        </p:blipFill>
        <p:spPr>
          <a:xfrm>
            <a:off x="1893063" y="3095297"/>
            <a:ext cx="8778240" cy="1182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E8FB1-10A5-4E73-9195-44513ECD93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61" b="6943"/>
          <a:stretch/>
        </p:blipFill>
        <p:spPr>
          <a:xfrm>
            <a:off x="1893063" y="3095297"/>
            <a:ext cx="8778240" cy="20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276FC-6290-4A37-A806-6097ECA9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36F8A-28F9-4FBF-AAB3-8EAE534E3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control system: git</a:t>
            </a:r>
          </a:p>
          <a:p>
            <a:pPr lvl="1"/>
            <a:r>
              <a:rPr lang="en-US" dirty="0"/>
              <a:t>GUI-client: </a:t>
            </a:r>
            <a:r>
              <a:rPr lang="en-US" dirty="0" err="1"/>
              <a:t>Github</a:t>
            </a:r>
            <a:r>
              <a:rPr lang="en-US" dirty="0"/>
              <a:t> or Atlassian</a:t>
            </a:r>
          </a:p>
          <a:p>
            <a:pPr lvl="1"/>
            <a:endParaRPr lang="en-NL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E362216-8038-4FA9-A329-8786DBF46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1" y="2707909"/>
            <a:ext cx="4106486" cy="3031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094828-1CB1-483A-A4A9-C106ED5A2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940" y="2897617"/>
            <a:ext cx="3776054" cy="265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07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5C77540C-F53A-493C-BD23-66B491F5B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0" r="7910" b="-2"/>
          <a:stretch/>
        </p:blipFill>
        <p:spPr>
          <a:xfrm>
            <a:off x="5417210" y="1914484"/>
            <a:ext cx="5425410" cy="52592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480DFC-9083-4810-A2D2-1987F279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Software life cycle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4C1AE-2DBD-48FD-B9DB-1DD99610D1CD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Berkeley: reproducible research practices: Software best practices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929B99-0322-42C1-9204-7D40EAFF6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2497CE-5C07-4DB9-B38F-983B6DBE868A}"/>
              </a:ext>
            </a:extLst>
          </p:cNvPr>
          <p:cNvSpPr/>
          <p:nvPr/>
        </p:nvSpPr>
        <p:spPr>
          <a:xfrm>
            <a:off x="9662984" y="3771006"/>
            <a:ext cx="1243913" cy="4777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510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B3D0-6A71-43B3-9602-786EC85C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reproducibility: documentation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571FE-147E-4FEB-9E66-1E16E0730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7AE964-33F7-413C-9C61-B1F7E26ADD16}"/>
              </a:ext>
            </a:extLst>
          </p:cNvPr>
          <p:cNvSpPr txBox="1"/>
          <p:nvPr/>
        </p:nvSpPr>
        <p:spPr>
          <a:xfrm>
            <a:off x="1530350" y="233722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Question 1: did you have problems running a script because of no documentation?</a:t>
            </a:r>
            <a:endParaRPr lang="en-NL" b="1"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DE3DED5D-FC13-47E0-8FE5-4C0B2569B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1" y="4481568"/>
            <a:ext cx="4991098" cy="159000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C4157E4-5217-419D-AA26-3F417BDB10D8}"/>
              </a:ext>
            </a:extLst>
          </p:cNvPr>
          <p:cNvGrpSpPr/>
          <p:nvPr/>
        </p:nvGrpSpPr>
        <p:grpSpPr>
          <a:xfrm>
            <a:off x="4584152" y="2937624"/>
            <a:ext cx="2815692" cy="1100192"/>
            <a:chOff x="3348476" y="2786076"/>
            <a:chExt cx="2815692" cy="1100192"/>
          </a:xfrm>
        </p:grpSpPr>
        <p:pic>
          <p:nvPicPr>
            <p:cNvPr id="6" name="Picture 5" descr="Shape&#10;&#10;Description automatically generated">
              <a:extLst>
                <a:ext uri="{FF2B5EF4-FFF2-40B4-BE49-F238E27FC236}">
                  <a16:creationId xmlns:a16="http://schemas.microsoft.com/office/drawing/2014/main" id="{338E6CB6-8A10-41ED-BD22-140C6B519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107"/>
            <a:stretch/>
          </p:blipFill>
          <p:spPr>
            <a:xfrm>
              <a:off x="3348476" y="2786076"/>
              <a:ext cx="517798" cy="10713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775C46-B08F-420C-A9E5-C52977376CCE}"/>
                </a:ext>
              </a:extLst>
            </p:cNvPr>
            <p:cNvSpPr txBox="1"/>
            <p:nvPr/>
          </p:nvSpPr>
          <p:spPr>
            <a:xfrm>
              <a:off x="3348476" y="3429000"/>
              <a:ext cx="58921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  <a:endParaRPr lang="en-NL" dirty="0"/>
            </a:p>
          </p:txBody>
        </p:sp>
        <p:pic>
          <p:nvPicPr>
            <p:cNvPr id="9" name="Picture 8" descr="Shape&#10;&#10;Description automatically generated">
              <a:extLst>
                <a:ext uri="{FF2B5EF4-FFF2-40B4-BE49-F238E27FC236}">
                  <a16:creationId xmlns:a16="http://schemas.microsoft.com/office/drawing/2014/main" id="{9C5765FC-363E-4078-8FF5-B11CC7DA63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82" t="1702" r="16925" b="-1702"/>
            <a:stretch/>
          </p:blipFill>
          <p:spPr>
            <a:xfrm>
              <a:off x="5554098" y="2814930"/>
              <a:ext cx="517798" cy="107133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CF6361-3598-41BC-8578-8CEEACEE62E4}"/>
                </a:ext>
              </a:extLst>
            </p:cNvPr>
            <p:cNvSpPr txBox="1"/>
            <p:nvPr/>
          </p:nvSpPr>
          <p:spPr>
            <a:xfrm>
              <a:off x="5574958" y="3470131"/>
              <a:ext cx="58921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1860937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B3D0-6A71-43B3-9602-786EC85C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reproducibility: documentation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571FE-147E-4FEB-9E66-1E16E0730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endParaRPr lang="en-NL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5A61DDB-B209-4BF6-8758-F88A22C69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285" y="3857414"/>
            <a:ext cx="2368572" cy="23527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7AE964-33F7-413C-9C61-B1F7E26ADD16}"/>
              </a:ext>
            </a:extLst>
          </p:cNvPr>
          <p:cNvSpPr txBox="1"/>
          <p:nvPr/>
        </p:nvSpPr>
        <p:spPr>
          <a:xfrm>
            <a:off x="1530350" y="233722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Question 2: do you always document your code?</a:t>
            </a:r>
            <a:endParaRPr lang="en-NL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EBA78D-5B2E-494F-9A30-67D7DC11C0E3}"/>
              </a:ext>
            </a:extLst>
          </p:cNvPr>
          <p:cNvGrpSpPr/>
          <p:nvPr/>
        </p:nvGrpSpPr>
        <p:grpSpPr>
          <a:xfrm>
            <a:off x="4584152" y="2937624"/>
            <a:ext cx="2815692" cy="1100192"/>
            <a:chOff x="3348476" y="2786076"/>
            <a:chExt cx="2815692" cy="1100192"/>
          </a:xfrm>
        </p:grpSpPr>
        <p:pic>
          <p:nvPicPr>
            <p:cNvPr id="7" name="Picture 6" descr="Shape&#10;&#10;Description automatically generated">
              <a:extLst>
                <a:ext uri="{FF2B5EF4-FFF2-40B4-BE49-F238E27FC236}">
                  <a16:creationId xmlns:a16="http://schemas.microsoft.com/office/drawing/2014/main" id="{63FF4DF0-C46E-4316-83D0-EA32BD1E9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107"/>
            <a:stretch/>
          </p:blipFill>
          <p:spPr>
            <a:xfrm>
              <a:off x="3348476" y="2786076"/>
              <a:ext cx="517798" cy="10713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117AD9-9166-4000-873A-4703B8E6DEF5}"/>
                </a:ext>
              </a:extLst>
            </p:cNvPr>
            <p:cNvSpPr txBox="1"/>
            <p:nvPr/>
          </p:nvSpPr>
          <p:spPr>
            <a:xfrm>
              <a:off x="3348476" y="3429000"/>
              <a:ext cx="58921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  <a:endParaRPr lang="en-NL" dirty="0"/>
            </a:p>
          </p:txBody>
        </p:sp>
        <p:pic>
          <p:nvPicPr>
            <p:cNvPr id="9" name="Picture 8" descr="Shape&#10;&#10;Description automatically generated">
              <a:extLst>
                <a:ext uri="{FF2B5EF4-FFF2-40B4-BE49-F238E27FC236}">
                  <a16:creationId xmlns:a16="http://schemas.microsoft.com/office/drawing/2014/main" id="{CE7FCCEB-5393-49A2-A92E-5963CAE2D0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82" t="1702" r="16925" b="-1702"/>
            <a:stretch/>
          </p:blipFill>
          <p:spPr>
            <a:xfrm>
              <a:off x="5554098" y="2814930"/>
              <a:ext cx="517798" cy="107133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17AE91-F3E8-486F-A889-D9DCB5986FDF}"/>
                </a:ext>
              </a:extLst>
            </p:cNvPr>
            <p:cNvSpPr txBox="1"/>
            <p:nvPr/>
          </p:nvSpPr>
          <p:spPr>
            <a:xfrm>
              <a:off x="5574958" y="3470131"/>
              <a:ext cx="58921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3325403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6AED-A12A-468D-B846-FF7B70D96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52CA7-92E1-445A-B900-776D1BF7F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documentation</a:t>
            </a:r>
          </a:p>
          <a:p>
            <a:pPr lvl="1"/>
            <a:r>
              <a:rPr lang="en-US" dirty="0"/>
              <a:t>Three types of documentation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DEF8E9-8946-4817-8BBA-C8FD06F499A1}"/>
              </a:ext>
            </a:extLst>
          </p:cNvPr>
          <p:cNvSpPr/>
          <p:nvPr/>
        </p:nvSpPr>
        <p:spPr>
          <a:xfrm>
            <a:off x="2197100" y="2870200"/>
            <a:ext cx="2114550" cy="431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Code comments</a:t>
            </a:r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284296-13CC-4057-BCAB-BAA52C1EF9EA}"/>
              </a:ext>
            </a:extLst>
          </p:cNvPr>
          <p:cNvSpPr/>
          <p:nvPr/>
        </p:nvSpPr>
        <p:spPr>
          <a:xfrm>
            <a:off x="5181600" y="2870200"/>
            <a:ext cx="2114550" cy="431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Readme files</a:t>
            </a:r>
            <a:endParaRPr lang="en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91370-E5F2-4527-BE07-706F6F043D90}"/>
              </a:ext>
            </a:extLst>
          </p:cNvPr>
          <p:cNvSpPr/>
          <p:nvPr/>
        </p:nvSpPr>
        <p:spPr>
          <a:xfrm>
            <a:off x="7994650" y="2870200"/>
            <a:ext cx="2114550" cy="43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Manual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4000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5D45-9A6F-411E-8F03-D37051825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A985C-7637-43D8-9D5A-BD364DFAC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Code comments</a:t>
            </a:r>
          </a:p>
          <a:p>
            <a:pPr lvl="1"/>
            <a:r>
              <a:rPr lang="en-US" dirty="0"/>
              <a:t>Comments are annotations you write in your scripts</a:t>
            </a:r>
          </a:p>
          <a:p>
            <a:pPr lvl="2"/>
            <a:r>
              <a:rPr lang="en-US" dirty="0"/>
              <a:t>Written for users who deal with the source code</a:t>
            </a:r>
          </a:p>
          <a:p>
            <a:pPr lvl="2"/>
            <a:r>
              <a:rPr lang="en-US" dirty="0"/>
              <a:t>Explain parts that are not intuitive from the code itself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36476-1F48-4915-A5C4-75EB090CB3AC}"/>
              </a:ext>
            </a:extLst>
          </p:cNvPr>
          <p:cNvSpPr txBox="1"/>
          <p:nvPr/>
        </p:nvSpPr>
        <p:spPr>
          <a:xfrm>
            <a:off x="2419350" y="3175001"/>
            <a:ext cx="6669420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$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scope</a:t>
            </a:r>
            <a:r>
              <a:rPr lang="en-US" sz="10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selectData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function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select name[1] to enter the data object in the nested json</a:t>
            </a:r>
            <a:endParaRPr lang="en-US" sz="1000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var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selected_name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this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Description</a:t>
            </a:r>
            <a:r>
              <a:rPr lang="en-US" sz="10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Name</a:t>
            </a:r>
            <a:endParaRPr lang="en-US" sz="1000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select the data based on the button click</a:t>
            </a:r>
            <a:endParaRPr lang="en-US" sz="1000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var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tmp_data_all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0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Object</a:t>
            </a:r>
            <a:r>
              <a:rPr lang="en-US" sz="10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$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scope</a:t>
            </a:r>
            <a:r>
              <a:rPr lang="en-US" sz="10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filter through the data to find the name</a:t>
            </a:r>
            <a:endParaRPr lang="en-US" sz="1000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tmp_data_all</a:t>
            </a:r>
            <a:r>
              <a:rPr lang="en-US" sz="10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forEach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element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see if the element study description name is equal to the name of the button</a:t>
            </a:r>
            <a:endParaRPr lang="en-US" sz="1000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element</a:t>
            </a:r>
            <a:r>
              <a:rPr lang="en-US" sz="10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Description</a:t>
            </a:r>
            <a:r>
              <a:rPr lang="en-US" sz="10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==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selected_name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$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scope</a:t>
            </a:r>
            <a:r>
              <a:rPr lang="en-US" sz="10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datasetSelected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element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B846C-AAC0-457C-BA28-1657C9236979}"/>
              </a:ext>
            </a:extLst>
          </p:cNvPr>
          <p:cNvSpPr/>
          <p:nvPr/>
        </p:nvSpPr>
        <p:spPr>
          <a:xfrm>
            <a:off x="9438159" y="1980514"/>
            <a:ext cx="2114550" cy="431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Code comments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43669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23F4-79CD-44CD-84D3-BD1292C8B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ED076-E633-4D60-8770-C3A3CDBC1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But you do not need to use comments to repeat in common words what is written in your code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Do not use comments to inactive code in a published script </a:t>
            </a:r>
            <a:endParaRPr lang="en-NL" dirty="0"/>
          </a:p>
          <a:p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8C00A-912D-4DE7-A045-333A144AB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94" y="2262661"/>
            <a:ext cx="6009527" cy="78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C4705B-FB8B-4D40-9F11-4D8C635DB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553" y="4103686"/>
            <a:ext cx="6562621" cy="14057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96A57C-33D9-4B69-93C0-D636E97458B9}"/>
              </a:ext>
            </a:extLst>
          </p:cNvPr>
          <p:cNvSpPr/>
          <p:nvPr/>
        </p:nvSpPr>
        <p:spPr>
          <a:xfrm>
            <a:off x="9718246" y="1947562"/>
            <a:ext cx="2114550" cy="431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Code comments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72928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0DFC-9083-4810-A2D2-1987F279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Introduction</a:t>
            </a:r>
          </a:p>
        </p:txBody>
      </p:sp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D6DE728-DEFC-4C79-A4DA-7D14A3C42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794352"/>
            <a:ext cx="3556028" cy="1415298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6A26E29-E8D2-4103-A352-EA897322A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0"/>
          <a:stretch/>
        </p:blipFill>
        <p:spPr>
          <a:xfrm>
            <a:off x="1097280" y="1961608"/>
            <a:ext cx="1998132" cy="1713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3554AB-CD21-4421-A5A8-666BAE216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5686552"/>
            <a:ext cx="3056312" cy="365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42FE77-7AD8-4DA7-8ED5-58A2D0B34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024" y="5329302"/>
            <a:ext cx="2085564" cy="941446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3F5B6E1-D72C-4A32-A496-B69AE557D2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567" y="1857012"/>
            <a:ext cx="5318234" cy="375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15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5C77540C-F53A-493C-BD23-66B491F5B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0" r="7910" b="-2"/>
          <a:stretch/>
        </p:blipFill>
        <p:spPr>
          <a:xfrm>
            <a:off x="5417210" y="1914484"/>
            <a:ext cx="5425410" cy="52592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480DFC-9083-4810-A2D2-1987F279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Software life cycle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4C1AE-2DBD-48FD-B9DB-1DD99610D1CD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Berkeley: reproducible research practices: Software best practices</a:t>
            </a:r>
          </a:p>
        </p:txBody>
      </p:sp>
      <p:pic>
        <p:nvPicPr>
          <p:cNvPr id="9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555C2902-485B-4D1C-BCD8-F963AEF33D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0" t="63688" r="7910" b="-2"/>
          <a:stretch/>
        </p:blipFill>
        <p:spPr>
          <a:xfrm>
            <a:off x="5417210" y="5263978"/>
            <a:ext cx="5425410" cy="190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3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BD83-292A-4E9C-9D1F-261F3A16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reproducibility: create a package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A211D-D662-4B9C-9A61-9E80D507257E}"/>
              </a:ext>
            </a:extLst>
          </p:cNvPr>
          <p:cNvSpPr txBox="1"/>
          <p:nvPr/>
        </p:nvSpPr>
        <p:spPr>
          <a:xfrm>
            <a:off x="2133600" y="269282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Question 3: did you ever run into problems because files were missing?</a:t>
            </a:r>
            <a:endParaRPr lang="en-NL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C5F0C6-3646-4214-A7C9-982AD2EC3551}"/>
              </a:ext>
            </a:extLst>
          </p:cNvPr>
          <p:cNvGrpSpPr/>
          <p:nvPr/>
        </p:nvGrpSpPr>
        <p:grpSpPr>
          <a:xfrm>
            <a:off x="4688154" y="3176521"/>
            <a:ext cx="2815692" cy="1100192"/>
            <a:chOff x="3348476" y="2786076"/>
            <a:chExt cx="2815692" cy="1100192"/>
          </a:xfrm>
        </p:grpSpPr>
        <p:pic>
          <p:nvPicPr>
            <p:cNvPr id="6" name="Picture 5" descr="Shape&#10;&#10;Description automatically generated">
              <a:extLst>
                <a:ext uri="{FF2B5EF4-FFF2-40B4-BE49-F238E27FC236}">
                  <a16:creationId xmlns:a16="http://schemas.microsoft.com/office/drawing/2014/main" id="{B9978987-DBA6-4CB1-9840-6B054CA98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107"/>
            <a:stretch/>
          </p:blipFill>
          <p:spPr>
            <a:xfrm>
              <a:off x="3348476" y="2786076"/>
              <a:ext cx="517798" cy="107133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D3528D-398C-4ED8-9875-1D3DC9A815C3}"/>
                </a:ext>
              </a:extLst>
            </p:cNvPr>
            <p:cNvSpPr txBox="1"/>
            <p:nvPr/>
          </p:nvSpPr>
          <p:spPr>
            <a:xfrm>
              <a:off x="3348476" y="3429000"/>
              <a:ext cx="58921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  <a:endParaRPr lang="en-NL" dirty="0"/>
            </a:p>
          </p:txBody>
        </p:sp>
        <p:pic>
          <p:nvPicPr>
            <p:cNvPr id="8" name="Picture 7" descr="Shape&#10;&#10;Description automatically generated">
              <a:extLst>
                <a:ext uri="{FF2B5EF4-FFF2-40B4-BE49-F238E27FC236}">
                  <a16:creationId xmlns:a16="http://schemas.microsoft.com/office/drawing/2014/main" id="{76BE4280-81A2-4385-AD96-54228F17A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82" t="1702" r="16925" b="-1702"/>
            <a:stretch/>
          </p:blipFill>
          <p:spPr>
            <a:xfrm>
              <a:off x="5554098" y="2814930"/>
              <a:ext cx="517798" cy="107133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578644-5E8E-43F9-B63A-F14F0A79BA67}"/>
                </a:ext>
              </a:extLst>
            </p:cNvPr>
            <p:cNvSpPr txBox="1"/>
            <p:nvPr/>
          </p:nvSpPr>
          <p:spPr>
            <a:xfrm>
              <a:off x="5574958" y="3470131"/>
              <a:ext cx="58921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2272727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B902-0AF2-4357-8848-078D4462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reproducibility: create a package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7702D-ABB3-4DBB-8EEB-96C2110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Example from BioInterface Science group</a:t>
            </a:r>
            <a:endParaRPr lang="en-NL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9B559A-A155-4378-A166-431D0B6EB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130" y="5317488"/>
            <a:ext cx="10198100" cy="4836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48C4C6-A9AB-4295-8C67-7CEBA92DC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7580" y="2723939"/>
            <a:ext cx="2133600" cy="2266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64C74-236F-4A7E-8796-F42C7340A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941" l="9961" r="90430">
                        <a14:foregroundMark x1="76758" y1="72949" x2="83203" y2="70020"/>
                        <a14:foregroundMark x1="83203" y1="70020" x2="84570" y2="68750"/>
                        <a14:foregroundMark x1="90430" y1="56738" x2="89453" y2="56445"/>
                        <a14:foregroundMark x1="62305" y1="32813" x2="60156" y2="82715"/>
                        <a14:foregroundMark x1="60156" y1="82715" x2="37109" y2="79688"/>
                        <a14:foregroundMark x1="37109" y1="79688" x2="28418" y2="74512"/>
                        <a14:foregroundMark x1="28418" y1="74512" x2="25488" y2="64941"/>
                        <a14:foregroundMark x1="25488" y1="64941" x2="27441" y2="49121"/>
                        <a14:foregroundMark x1="27637" y1="53027" x2="42480" y2="52637"/>
                        <a14:foregroundMark x1="42480" y1="52637" x2="54590" y2="52734"/>
                        <a14:foregroundMark x1="41113" y1="51953" x2="38770" y2="73633"/>
                        <a14:foregroundMark x1="43555" y1="67871" x2="43066" y2="54102"/>
                        <a14:foregroundMark x1="42578" y1="58887" x2="44043" y2="65918"/>
                        <a14:foregroundMark x1="44043" y1="65918" x2="48438" y2="72949"/>
                        <a14:foregroundMark x1="48438" y1="72949" x2="58398" y2="75488"/>
                        <a14:foregroundMark x1="58398" y1="75488" x2="65625" y2="71289"/>
                        <a14:foregroundMark x1="65625" y1="71289" x2="80566" y2="74902"/>
                        <a14:foregroundMark x1="80566" y1="74902" x2="80566" y2="74414"/>
                        <a14:foregroundMark x1="78711" y1="70703" x2="73633" y2="52832"/>
                        <a14:foregroundMark x1="73633" y1="52832" x2="68945" y2="45801"/>
                        <a14:foregroundMark x1="68848" y1="49023" x2="75879" y2="63867"/>
                        <a14:foregroundMark x1="75879" y1="63867" x2="67676" y2="66211"/>
                        <a14:foregroundMark x1="67676" y1="66211" x2="65918" y2="51172"/>
                        <a14:foregroundMark x1="65332" y1="52539" x2="56738" y2="54004"/>
                        <a14:foregroundMark x1="56738" y1="54004" x2="53125" y2="52637"/>
                        <a14:foregroundMark x1="54492" y1="46582" x2="57129" y2="63184"/>
                        <a14:foregroundMark x1="59961" y1="59570" x2="62012" y2="52441"/>
                        <a14:foregroundMark x1="62402" y1="53906" x2="63574" y2="59473"/>
                        <a14:foregroundMark x1="58203" y1="35645" x2="55469" y2="18359"/>
                        <a14:foregroundMark x1="55469" y1="18359" x2="55469" y2="17676"/>
                        <a14:foregroundMark x1="55469" y1="18750" x2="71387" y2="21484"/>
                        <a14:foregroundMark x1="83398" y1="60742" x2="84473" y2="64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46750" y="2229183"/>
            <a:ext cx="1803400" cy="1803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196DC2-F294-4D99-ACBF-E433B08EA6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965" y1="47761" x2="38339" y2="68657"/>
                        <a14:foregroundMark x1="38339" y1="68657" x2="38818" y2="76119"/>
                        <a14:foregroundMark x1="51917" y1="58209" x2="59265" y2="69083"/>
                        <a14:foregroundMark x1="59265" y1="69083" x2="59425" y2="76546"/>
                        <a14:foregroundMark x1="61182" y1="64606" x2="62141" y2="56930"/>
                        <a14:foregroundMark x1="62300" y1="57996" x2="62780" y2="73348"/>
                        <a14:foregroundMark x1="62780" y1="77825" x2="61502" y2="79104"/>
                        <a14:foregroundMark x1="41054" y1="55224" x2="32268" y2="64606"/>
                        <a14:foregroundMark x1="32268" y1="64606" x2="32268" y2="77399"/>
                        <a14:foregroundMark x1="32268" y1="77399" x2="32748" y2="78252"/>
                        <a14:foregroundMark x1="37061" y1="76119" x2="38498" y2="66738"/>
                        <a14:foregroundMark x1="36102" y1="71855" x2="35942" y2="76119"/>
                        <a14:foregroundMark x1="36422" y1="71002" x2="36901" y2="54158"/>
                        <a14:foregroundMark x1="67412" y1="42857" x2="70607" y2="28145"/>
                        <a14:foregroundMark x1="72524" y1="36034" x2="69489" y2="41578"/>
                        <a14:foregroundMark x1="69329" y1="40938" x2="66773" y2="24947"/>
                        <a14:foregroundMark x1="68690" y1="27719" x2="76677" y2="25373"/>
                        <a14:foregroundMark x1="76677" y1="25373" x2="78914" y2="36461"/>
                        <a14:foregroundMark x1="78914" y1="36461" x2="73802" y2="375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1323" y="3755889"/>
            <a:ext cx="2094254" cy="1569018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BFAD8B03-917D-4AC7-9BFE-951BFDD039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390" y="2786415"/>
            <a:ext cx="1893960" cy="18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8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7859A-5682-41E4-B5D2-8FB1A54CD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reproducibility: create a package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678BF-A8A2-4455-B5C6-F74457B99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Provide a software package</a:t>
            </a:r>
            <a:endParaRPr lang="en-NL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01168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01B91-3121-47FA-8E55-189911DE3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70" y="2640807"/>
            <a:ext cx="6410325" cy="64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E45DC-44CF-49CB-BC97-3F1859CFC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4" r="27732"/>
          <a:stretch/>
        </p:blipFill>
        <p:spPr>
          <a:xfrm>
            <a:off x="2289175" y="2276265"/>
            <a:ext cx="2032000" cy="3162298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8BF46AA3-7708-4AF8-B088-E76311403EA3}"/>
              </a:ext>
            </a:extLst>
          </p:cNvPr>
          <p:cNvSpPr/>
          <p:nvPr/>
        </p:nvSpPr>
        <p:spPr>
          <a:xfrm>
            <a:off x="4576762" y="3288507"/>
            <a:ext cx="80963" cy="20613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6FFBFC-5DB6-42B4-BBFD-2715BA84F618}"/>
              </a:ext>
            </a:extLst>
          </p:cNvPr>
          <p:cNvSpPr txBox="1"/>
          <p:nvPr/>
        </p:nvSpPr>
        <p:spPr>
          <a:xfrm>
            <a:off x="4822030" y="4114562"/>
            <a:ext cx="188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Necessary scripts</a:t>
            </a:r>
            <a:endParaRPr lang="en-NL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6A4D37-3E5E-49AB-999B-61C212F4DFDC}"/>
              </a:ext>
            </a:extLst>
          </p:cNvPr>
          <p:cNvCxnSpPr/>
          <p:nvPr/>
        </p:nvCxnSpPr>
        <p:spPr>
          <a:xfrm>
            <a:off x="4538662" y="2374106"/>
            <a:ext cx="56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F692D4-D76E-49C1-A3F5-FC656ECDD61F}"/>
              </a:ext>
            </a:extLst>
          </p:cNvPr>
          <p:cNvSpPr txBox="1"/>
          <p:nvPr/>
        </p:nvSpPr>
        <p:spPr>
          <a:xfrm>
            <a:off x="5169693" y="2189440"/>
            <a:ext cx="341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dependencies scripts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8706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4FB11-5798-4A25-84E2-5006A1F8D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reproducibility: create a package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C8B9C-FEFC-4D76-A8A4-64367FA63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Organize your directories</a:t>
            </a:r>
          </a:p>
          <a:p>
            <a:pPr lvl="1"/>
            <a:r>
              <a:rPr lang="en-US" sz="2000" dirty="0"/>
              <a:t>Input folder</a:t>
            </a:r>
          </a:p>
          <a:p>
            <a:pPr lvl="1"/>
            <a:r>
              <a:rPr lang="en-US" sz="2000" dirty="0"/>
              <a:t>Output folder</a:t>
            </a:r>
          </a:p>
          <a:p>
            <a:pPr lvl="1"/>
            <a:r>
              <a:rPr lang="en-US" sz="2000" dirty="0"/>
              <a:t>Annotation folder</a:t>
            </a:r>
          </a:p>
          <a:p>
            <a:pPr lvl="1"/>
            <a:r>
              <a:rPr lang="en-US" sz="2000" dirty="0"/>
              <a:t>Setup folder</a:t>
            </a:r>
          </a:p>
          <a:p>
            <a:pPr lvl="1"/>
            <a:endParaRPr lang="en-US" sz="2000" b="1" dirty="0"/>
          </a:p>
          <a:p>
            <a:pPr lvl="1"/>
            <a:endParaRPr lang="en-US" sz="2000" b="1" dirty="0"/>
          </a:p>
          <a:p>
            <a:pPr lvl="1"/>
            <a:r>
              <a:rPr lang="en-US" sz="2000" dirty="0"/>
              <a:t>Folder can be zipped and shared by researchers as a template folder for their analysis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11085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1F09-AFDC-40D8-9B68-2D967ED3E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158FF-54E3-4F19-B07D-BB0966502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Identify assumptions in your code</a:t>
            </a:r>
          </a:p>
          <a:p>
            <a:pPr lvl="1"/>
            <a:r>
              <a:rPr lang="en-US" dirty="0"/>
              <a:t>What assumptions exists on your data</a:t>
            </a:r>
          </a:p>
          <a:p>
            <a:pPr lvl="1"/>
            <a:r>
              <a:rPr lang="en-US" dirty="0"/>
              <a:t>What assumptions exist on the input of a function</a:t>
            </a:r>
          </a:p>
          <a:p>
            <a:pPr lvl="1"/>
            <a:endParaRPr lang="en-US" dirty="0"/>
          </a:p>
          <a:p>
            <a:r>
              <a:rPr lang="en-US" b="1" dirty="0"/>
              <a:t>Make the assumptions explicit</a:t>
            </a:r>
          </a:p>
          <a:p>
            <a:pPr lvl="1"/>
            <a:r>
              <a:rPr lang="en-US" b="1" dirty="0"/>
              <a:t>Option 1: </a:t>
            </a:r>
            <a:r>
              <a:rPr lang="en-US" dirty="0"/>
              <a:t>write a readme file and state the assumptions</a:t>
            </a:r>
          </a:p>
          <a:p>
            <a:pPr lvl="1"/>
            <a:r>
              <a:rPr lang="en-US" b="1" dirty="0"/>
              <a:t>Option 2: </a:t>
            </a:r>
            <a:r>
              <a:rPr lang="en-US" dirty="0"/>
              <a:t>write a script that checks the validity of the data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34085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6AED-A12A-468D-B846-FF7B70D96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52CA7-92E1-445A-B900-776D1BF7F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documentation</a:t>
            </a:r>
          </a:p>
          <a:p>
            <a:pPr lvl="1"/>
            <a:r>
              <a:rPr lang="en-US" dirty="0"/>
              <a:t>Three types of documentation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DEF8E9-8946-4817-8BBA-C8FD06F499A1}"/>
              </a:ext>
            </a:extLst>
          </p:cNvPr>
          <p:cNvSpPr/>
          <p:nvPr/>
        </p:nvSpPr>
        <p:spPr>
          <a:xfrm>
            <a:off x="2197100" y="2870200"/>
            <a:ext cx="2114550" cy="431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Code comments</a:t>
            </a:r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284296-13CC-4057-BCAB-BAA52C1EF9EA}"/>
              </a:ext>
            </a:extLst>
          </p:cNvPr>
          <p:cNvSpPr/>
          <p:nvPr/>
        </p:nvSpPr>
        <p:spPr>
          <a:xfrm>
            <a:off x="5181600" y="2870200"/>
            <a:ext cx="2114550" cy="431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Readme files</a:t>
            </a:r>
            <a:endParaRPr lang="en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91370-E5F2-4527-BE07-706F6F043D90}"/>
              </a:ext>
            </a:extLst>
          </p:cNvPr>
          <p:cNvSpPr/>
          <p:nvPr/>
        </p:nvSpPr>
        <p:spPr>
          <a:xfrm>
            <a:off x="7994650" y="2870200"/>
            <a:ext cx="2114550" cy="43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Manual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804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E359-3935-48EE-BA2C-81A897CF3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6C0D5-09A1-43ED-8AD2-BBB77FFF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25084"/>
            <a:ext cx="10058400" cy="4023360"/>
          </a:xfrm>
        </p:spPr>
        <p:txBody>
          <a:bodyPr/>
          <a:lstStyle/>
          <a:p>
            <a:r>
              <a:rPr lang="en-US" b="1" dirty="0"/>
              <a:t>Readme file</a:t>
            </a:r>
          </a:p>
          <a:p>
            <a:pPr lvl="1"/>
            <a:r>
              <a:rPr lang="en-US" dirty="0"/>
              <a:t>‘Small’ but essential file which should contain at least:</a:t>
            </a:r>
          </a:p>
          <a:p>
            <a:pPr lvl="2"/>
            <a:endParaRPr lang="en-NL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DB6A3B8-5137-4959-A14A-F2049CCE3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" y="2778036"/>
            <a:ext cx="937628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📝 Provide a </a:t>
            </a:r>
            <a:r>
              <a:rPr kumimoji="0" lang="en-NL" altLang="en-N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short description</a:t>
            </a:r>
            <a:r>
              <a: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the tool.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✔️ Provide a list of </a:t>
            </a:r>
            <a:r>
              <a:rPr kumimoji="0" lang="en-NL" altLang="en-N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prerequisites</a:t>
            </a:r>
            <a:r>
              <a: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run the application.</a:t>
            </a:r>
            <a:r>
              <a:rPr kumimoji="0" lang="en-NL" altLang="en-NL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NL" altLang="en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📥 Provide instructions on how to </a:t>
            </a:r>
            <a:r>
              <a:rPr kumimoji="0" lang="en-NL" altLang="en-N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install the program locally</a:t>
            </a:r>
            <a:r>
              <a: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endParaRPr kumimoji="0" lang="en-US" altLang="en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📖 Provide a few </a:t>
            </a:r>
            <a:r>
              <a:rPr kumimoji="0" lang="en-NL" altLang="en-N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working examples</a:t>
            </a:r>
            <a:r>
              <a: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illustrate how to run the program main features.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18EBEF-2708-41B0-BE10-D44DC2A33C7B}"/>
              </a:ext>
            </a:extLst>
          </p:cNvPr>
          <p:cNvSpPr/>
          <p:nvPr/>
        </p:nvSpPr>
        <p:spPr>
          <a:xfrm>
            <a:off x="9811265" y="1974699"/>
            <a:ext cx="2114550" cy="431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Readme files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D29A1-21C9-4DED-84BF-050E21DFA624}"/>
              </a:ext>
            </a:extLst>
          </p:cNvPr>
          <p:cNvSpPr txBox="1"/>
          <p:nvPr/>
        </p:nvSpPr>
        <p:spPr>
          <a:xfrm>
            <a:off x="1097280" y="5563778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2"/>
              </a:rPr>
              <a:t>https://maastrichtu-ids.github.io/best-practices/</a:t>
            </a:r>
            <a:r>
              <a:rPr lang="en-US" dirty="0"/>
              <a:t>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53509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DB85E-8CD7-4BD4-AEE8-8D97F3B1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DB9FA7-85E8-412B-B48E-7A2711A56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8871" y="1923905"/>
            <a:ext cx="4819724" cy="40227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7705CF-40F2-4178-AF35-A62FE5B18174}"/>
              </a:ext>
            </a:extLst>
          </p:cNvPr>
          <p:cNvSpPr/>
          <p:nvPr/>
        </p:nvSpPr>
        <p:spPr>
          <a:xfrm>
            <a:off x="9811265" y="1974699"/>
            <a:ext cx="2114550" cy="431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Readme files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15957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ECAC0-5C7F-49B6-BFA1-6EC04F964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EFAFB-BA1C-4F2E-9C36-934E82551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manual</a:t>
            </a:r>
          </a:p>
          <a:p>
            <a:pPr lvl="1"/>
            <a:r>
              <a:rPr lang="en-US" dirty="0"/>
              <a:t>Wrote Standard Operation Procedures (SOPs)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BA3E9-B4E6-4D78-B2D1-E58F6913A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961" y="2584698"/>
            <a:ext cx="5744838" cy="33927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8CFFBD-A792-432B-BAF9-76FBB3304C10}"/>
              </a:ext>
            </a:extLst>
          </p:cNvPr>
          <p:cNvSpPr/>
          <p:nvPr/>
        </p:nvSpPr>
        <p:spPr>
          <a:xfrm>
            <a:off x="9493937" y="2062892"/>
            <a:ext cx="2114550" cy="43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Manual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12171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0DFC-9083-4810-A2D2-1987F279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Introduction</a:t>
            </a:r>
            <a:endParaRPr lang="en-US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8B55F4-1282-4DDB-B362-2BA19D4FB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400" y="2071674"/>
            <a:ext cx="3683726" cy="4023360"/>
          </a:xfrm>
        </p:spPr>
        <p:txBody>
          <a:bodyPr/>
          <a:lstStyle/>
          <a:p>
            <a:r>
              <a:rPr lang="en-US" dirty="0"/>
              <a:t>Outline of the presentation</a:t>
            </a:r>
          </a:p>
          <a:p>
            <a:pPr lvl="1"/>
            <a:r>
              <a:rPr lang="en-US" dirty="0"/>
              <a:t>Documentation</a:t>
            </a:r>
          </a:p>
          <a:p>
            <a:pPr lvl="2"/>
            <a:r>
              <a:rPr lang="en-US" i="1" dirty="0"/>
              <a:t>What do you need to execute this project?</a:t>
            </a:r>
          </a:p>
          <a:p>
            <a:pPr lvl="2"/>
            <a:r>
              <a:rPr lang="en-US" i="1" dirty="0"/>
              <a:t>Where do you start?</a:t>
            </a:r>
          </a:p>
          <a:p>
            <a:pPr lvl="1"/>
            <a:r>
              <a:rPr lang="en-US" dirty="0"/>
              <a:t>Organization</a:t>
            </a:r>
          </a:p>
          <a:p>
            <a:pPr lvl="2"/>
            <a:r>
              <a:rPr lang="en-US" i="1" dirty="0"/>
              <a:t>Can we define a workflow?</a:t>
            </a:r>
          </a:p>
          <a:p>
            <a:pPr lvl="1"/>
            <a:r>
              <a:rPr lang="en-US" dirty="0"/>
              <a:t>Automation</a:t>
            </a:r>
          </a:p>
          <a:p>
            <a:pPr lvl="2"/>
            <a:r>
              <a:rPr lang="en-US" dirty="0"/>
              <a:t>Can we prevent human error?</a:t>
            </a:r>
          </a:p>
          <a:p>
            <a:pPr lvl="1"/>
            <a:r>
              <a:rPr lang="en-US" dirty="0"/>
              <a:t>Dissemination</a:t>
            </a:r>
          </a:p>
          <a:p>
            <a:pPr lvl="2"/>
            <a:r>
              <a:rPr lang="en-US" dirty="0"/>
              <a:t>Share your code</a:t>
            </a:r>
            <a:endParaRPr lang="en-NL" dirty="0"/>
          </a:p>
        </p:txBody>
      </p:sp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D6DE728-DEFC-4C79-A4DA-7D14A3C42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18" y="3983245"/>
            <a:ext cx="3556028" cy="1415298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6A26E29-E8D2-4103-A352-EA897322A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0"/>
          <a:stretch/>
        </p:blipFill>
        <p:spPr>
          <a:xfrm>
            <a:off x="1221618" y="2072157"/>
            <a:ext cx="1998132" cy="1713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3554AB-CD21-4421-A5A8-666BAE216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618" y="5730089"/>
            <a:ext cx="3056312" cy="365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42FE77-7AD8-4DA7-8ED5-58A2D0B34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836" y="5398543"/>
            <a:ext cx="2085564" cy="94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73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D2AB7-CA0F-426F-8979-4D7F81C9D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E6C70-F1C8-4CE7-A698-B4D5D72F6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to start writing a Manual?</a:t>
            </a:r>
            <a:endParaRPr lang="en-NL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9F14FD-1846-4097-871F-C86B07A7CC01}"/>
              </a:ext>
            </a:extLst>
          </p:cNvPr>
          <p:cNvSpPr/>
          <p:nvPr/>
        </p:nvSpPr>
        <p:spPr>
          <a:xfrm>
            <a:off x="9493937" y="2062892"/>
            <a:ext cx="2114550" cy="43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Manual</a:t>
            </a:r>
            <a:endParaRPr lang="en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E5401A-D73E-4495-807E-76DB4F023606}"/>
              </a:ext>
            </a:extLst>
          </p:cNvPr>
          <p:cNvSpPr/>
          <p:nvPr/>
        </p:nvSpPr>
        <p:spPr>
          <a:xfrm>
            <a:off x="3809178" y="2396984"/>
            <a:ext cx="886390" cy="403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E053E4-8B43-4257-89E0-E0F199D43DEE}"/>
              </a:ext>
            </a:extLst>
          </p:cNvPr>
          <p:cNvSpPr/>
          <p:nvPr/>
        </p:nvSpPr>
        <p:spPr>
          <a:xfrm>
            <a:off x="3809178" y="3154406"/>
            <a:ext cx="886390" cy="403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NL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DE1EB2-324F-47F2-BFBC-F2C18BB5454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252373" y="2800638"/>
            <a:ext cx="0" cy="35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F5E4F18-53B3-4632-B104-7E119C360F42}"/>
              </a:ext>
            </a:extLst>
          </p:cNvPr>
          <p:cNvSpPr txBox="1"/>
          <p:nvPr/>
        </p:nvSpPr>
        <p:spPr>
          <a:xfrm>
            <a:off x="4763120" y="2453845"/>
            <a:ext cx="2916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Team member 1: write the draft</a:t>
            </a:r>
            <a:endParaRPr lang="en-NL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8FE925-15C2-4B90-9BEE-77450E302AE4}"/>
              </a:ext>
            </a:extLst>
          </p:cNvPr>
          <p:cNvSpPr txBox="1"/>
          <p:nvPr/>
        </p:nvSpPr>
        <p:spPr>
          <a:xfrm>
            <a:off x="4763119" y="3186956"/>
            <a:ext cx="3227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Team member 2: review the draft</a:t>
            </a:r>
            <a:endParaRPr lang="en-NL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0C0D5C-8A64-483C-BD05-20BB87A5FB92}"/>
              </a:ext>
            </a:extLst>
          </p:cNvPr>
          <p:cNvSpPr/>
          <p:nvPr/>
        </p:nvSpPr>
        <p:spPr>
          <a:xfrm>
            <a:off x="3809178" y="3890315"/>
            <a:ext cx="886390" cy="403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NL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605B63-03AF-4D48-8C0A-CDE2286E48D7}"/>
              </a:ext>
            </a:extLst>
          </p:cNvPr>
          <p:cNvCxnSpPr>
            <a:stCxn id="7" idx="2"/>
          </p:cNvCxnSpPr>
          <p:nvPr/>
        </p:nvCxnSpPr>
        <p:spPr>
          <a:xfrm>
            <a:off x="4252373" y="3558060"/>
            <a:ext cx="0" cy="35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E6B9C1-37FA-4857-A87A-98E44EB5FD65}"/>
              </a:ext>
            </a:extLst>
          </p:cNvPr>
          <p:cNvSpPr txBox="1"/>
          <p:nvPr/>
        </p:nvSpPr>
        <p:spPr>
          <a:xfrm>
            <a:off x="4852910" y="38903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Team member 1: revise draft</a:t>
            </a:r>
            <a:endParaRPr lang="en-NL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A85F08E-743A-4869-BBB9-AA2FAF621CDF}"/>
              </a:ext>
            </a:extLst>
          </p:cNvPr>
          <p:cNvCxnSpPr>
            <a:endCxn id="12" idx="3"/>
          </p:cNvCxnSpPr>
          <p:nvPr/>
        </p:nvCxnSpPr>
        <p:spPr>
          <a:xfrm rot="5400000" flipH="1" flipV="1">
            <a:off x="7526660" y="3640692"/>
            <a:ext cx="748500" cy="179583"/>
          </a:xfrm>
          <a:prstGeom prst="bentConnector4">
            <a:avLst>
              <a:gd name="adj1" fmla="val -929"/>
              <a:gd name="adj2" fmla="val 2272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22CBD74-D2F3-4416-A8F3-38AD5B8CA12A}"/>
              </a:ext>
            </a:extLst>
          </p:cNvPr>
          <p:cNvSpPr/>
          <p:nvPr/>
        </p:nvSpPr>
        <p:spPr>
          <a:xfrm>
            <a:off x="3809178" y="4661917"/>
            <a:ext cx="886390" cy="403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NL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84B728-867F-4799-B65B-57DA1F972774}"/>
              </a:ext>
            </a:extLst>
          </p:cNvPr>
          <p:cNvCxnSpPr>
            <a:stCxn id="13" idx="2"/>
            <a:endCxn id="21" idx="0"/>
          </p:cNvCxnSpPr>
          <p:nvPr/>
        </p:nvCxnSpPr>
        <p:spPr>
          <a:xfrm>
            <a:off x="4252373" y="4293969"/>
            <a:ext cx="0" cy="367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F1431E5-32C1-4A07-A37F-4163990E5F98}"/>
              </a:ext>
            </a:extLst>
          </p:cNvPr>
          <p:cNvSpPr txBox="1"/>
          <p:nvPr/>
        </p:nvSpPr>
        <p:spPr>
          <a:xfrm>
            <a:off x="4778774" y="4694467"/>
            <a:ext cx="3227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Team member 3: review the draft</a:t>
            </a:r>
            <a:endParaRPr lang="en-NL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B7AF3E-852F-44AF-BCB9-B4A3155765DD}"/>
              </a:ext>
            </a:extLst>
          </p:cNvPr>
          <p:cNvSpPr/>
          <p:nvPr/>
        </p:nvSpPr>
        <p:spPr>
          <a:xfrm>
            <a:off x="3809178" y="5443242"/>
            <a:ext cx="886390" cy="403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N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10D087-5211-4832-994F-9FA0452EED50}"/>
              </a:ext>
            </a:extLst>
          </p:cNvPr>
          <p:cNvSpPr txBox="1"/>
          <p:nvPr/>
        </p:nvSpPr>
        <p:spPr>
          <a:xfrm>
            <a:off x="4873512" y="5467461"/>
            <a:ext cx="2916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Team member 1: revise the draft</a:t>
            </a:r>
            <a:endParaRPr lang="en-NL" sz="16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DA80C-400C-4885-9B25-FC1BBE2ECEF2}"/>
              </a:ext>
            </a:extLst>
          </p:cNvPr>
          <p:cNvCxnSpPr>
            <a:stCxn id="21" idx="2"/>
            <a:endCxn id="25" idx="0"/>
          </p:cNvCxnSpPr>
          <p:nvPr/>
        </p:nvCxnSpPr>
        <p:spPr>
          <a:xfrm>
            <a:off x="4252373" y="5065571"/>
            <a:ext cx="0" cy="377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20A7C7D-6882-42BC-86F3-E9B83E23B90C}"/>
              </a:ext>
            </a:extLst>
          </p:cNvPr>
          <p:cNvSpPr txBox="1"/>
          <p:nvPr/>
        </p:nvSpPr>
        <p:spPr>
          <a:xfrm>
            <a:off x="3697967" y="6020430"/>
            <a:ext cx="110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Manual</a:t>
            </a:r>
            <a:endParaRPr lang="en-NL" b="1" dirty="0">
              <a:solidFill>
                <a:srgbClr val="00B05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B8303C-89CE-4271-8D92-7B29ABB40008}"/>
              </a:ext>
            </a:extLst>
          </p:cNvPr>
          <p:cNvCxnSpPr>
            <a:stCxn id="25" idx="2"/>
            <a:endCxn id="30" idx="0"/>
          </p:cNvCxnSpPr>
          <p:nvPr/>
        </p:nvCxnSpPr>
        <p:spPr>
          <a:xfrm>
            <a:off x="4252373" y="5846896"/>
            <a:ext cx="0" cy="173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44196E0-1B40-418D-B1A7-924196CF9151}"/>
              </a:ext>
            </a:extLst>
          </p:cNvPr>
          <p:cNvCxnSpPr>
            <a:endCxn id="24" idx="3"/>
          </p:cNvCxnSpPr>
          <p:nvPr/>
        </p:nvCxnSpPr>
        <p:spPr>
          <a:xfrm rot="5400000" flipH="1" flipV="1">
            <a:off x="7522240" y="5152622"/>
            <a:ext cx="772994" cy="195239"/>
          </a:xfrm>
          <a:prstGeom prst="bentConnector4">
            <a:avLst>
              <a:gd name="adj1" fmla="val -381"/>
              <a:gd name="adj2" fmla="val 2170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1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21" grpId="0" animBg="1"/>
      <p:bldP spid="24" grpId="0"/>
      <p:bldP spid="25" grpId="0" animBg="1"/>
      <p:bldP spid="26" grpId="0"/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24AC8-3584-4818-A880-3068F1A8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reproducibility: dependency package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571F1-EDD5-495E-93CF-E3C42AEEF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Question 4: Will a software package with the scripts and folder structure solve everything?</a:t>
            </a:r>
            <a:endParaRPr lang="en-NL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AB2F5-82D2-41BF-8740-154E7DEB58DB}"/>
              </a:ext>
            </a:extLst>
          </p:cNvPr>
          <p:cNvGrpSpPr/>
          <p:nvPr/>
        </p:nvGrpSpPr>
        <p:grpSpPr>
          <a:xfrm>
            <a:off x="4688154" y="3307318"/>
            <a:ext cx="2815692" cy="1100192"/>
            <a:chOff x="3348476" y="2786076"/>
            <a:chExt cx="2815692" cy="1100192"/>
          </a:xfrm>
        </p:grpSpPr>
        <p:pic>
          <p:nvPicPr>
            <p:cNvPr id="5" name="Picture 4" descr="Shape&#10;&#10;Description automatically generated">
              <a:extLst>
                <a:ext uri="{FF2B5EF4-FFF2-40B4-BE49-F238E27FC236}">
                  <a16:creationId xmlns:a16="http://schemas.microsoft.com/office/drawing/2014/main" id="{68BDBE7F-8D46-4E65-B7B7-3956361DF1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107"/>
            <a:stretch/>
          </p:blipFill>
          <p:spPr>
            <a:xfrm>
              <a:off x="3348476" y="2786076"/>
              <a:ext cx="517798" cy="10713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96CB4F-008D-4F0C-AA17-35C2AE27AA85}"/>
                </a:ext>
              </a:extLst>
            </p:cNvPr>
            <p:cNvSpPr txBox="1"/>
            <p:nvPr/>
          </p:nvSpPr>
          <p:spPr>
            <a:xfrm>
              <a:off x="3348476" y="3429000"/>
              <a:ext cx="58921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  <a:endParaRPr lang="en-NL" dirty="0"/>
            </a:p>
          </p:txBody>
        </p:sp>
        <p:pic>
          <p:nvPicPr>
            <p:cNvPr id="7" name="Picture 6" descr="Shape&#10;&#10;Description automatically generated">
              <a:extLst>
                <a:ext uri="{FF2B5EF4-FFF2-40B4-BE49-F238E27FC236}">
                  <a16:creationId xmlns:a16="http://schemas.microsoft.com/office/drawing/2014/main" id="{47BABAB8-D56A-4DE1-946B-BEA73E431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82" t="1702" r="16925" b="-1702"/>
            <a:stretch/>
          </p:blipFill>
          <p:spPr>
            <a:xfrm>
              <a:off x="5554098" y="2814930"/>
              <a:ext cx="517798" cy="10713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357400-B5CB-461E-A123-7D9C96FDC91A}"/>
                </a:ext>
              </a:extLst>
            </p:cNvPr>
            <p:cNvSpPr txBox="1"/>
            <p:nvPr/>
          </p:nvSpPr>
          <p:spPr>
            <a:xfrm>
              <a:off x="5574958" y="3470131"/>
              <a:ext cx="58921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3201177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2FB16-39C4-4F2E-8318-AC89ECFE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reproducibility: dependency package</a:t>
            </a:r>
            <a:endParaRPr lang="en-NL" dirty="0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EDA62F0B-2559-4BF5-909E-CC2D02EA5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7" r="-2" b="-2"/>
          <a:stretch/>
        </p:blipFill>
        <p:spPr>
          <a:xfrm>
            <a:off x="3703044" y="2551815"/>
            <a:ext cx="3681682" cy="356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00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AD28-8772-4552-BB85-5152A118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reproducibility: dependency package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FD7F9-FA1D-4B63-8C2F-34F3A68D6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The curse of dependencies</a:t>
            </a:r>
          </a:p>
          <a:p>
            <a:pPr lvl="1"/>
            <a:r>
              <a:rPr lang="en-US" sz="2000" b="1" dirty="0"/>
              <a:t>Reproducibility: </a:t>
            </a:r>
            <a:r>
              <a:rPr lang="en-US" sz="2000" dirty="0"/>
              <a:t>we can control our code but how do we control dependencies?</a:t>
            </a:r>
          </a:p>
          <a:p>
            <a:pPr lvl="1"/>
            <a:r>
              <a:rPr lang="en-US" sz="2000" b="1" dirty="0"/>
              <a:t>Dependency ‘hell’: </a:t>
            </a:r>
            <a:r>
              <a:rPr lang="en-US" sz="2000" dirty="0"/>
              <a:t>different codes on the same environment can have conflicting dependencies</a:t>
            </a:r>
          </a:p>
          <a:p>
            <a:pPr lvl="1"/>
            <a:endParaRPr lang="en-US" sz="2000" b="1" dirty="0"/>
          </a:p>
          <a:p>
            <a:pPr lvl="1"/>
            <a:r>
              <a:rPr lang="en-US" sz="2000" b="1" dirty="0"/>
              <a:t>Solution: </a:t>
            </a:r>
            <a:r>
              <a:rPr lang="en-US" sz="2000" dirty="0" err="1"/>
              <a:t>Conda</a:t>
            </a:r>
            <a:r>
              <a:rPr lang="en-US" sz="2000" dirty="0"/>
              <a:t>, Anaconda, pip, </a:t>
            </a:r>
            <a:r>
              <a:rPr lang="en-US" sz="2000" dirty="0" err="1"/>
              <a:t>virtualenv</a:t>
            </a:r>
            <a:r>
              <a:rPr lang="en-US" sz="2000" dirty="0"/>
              <a:t>, </a:t>
            </a:r>
            <a:r>
              <a:rPr lang="en-US" sz="2000" dirty="0" err="1"/>
              <a:t>Pipenv</a:t>
            </a:r>
            <a:endParaRPr lang="en-US" sz="2000" dirty="0"/>
          </a:p>
          <a:p>
            <a:endParaRPr lang="en-NL" dirty="0"/>
          </a:p>
        </p:txBody>
      </p:sp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4B418325-DE77-4E44-B399-EFCE98709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097" y="4214472"/>
            <a:ext cx="2940282" cy="1466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7C9280-1808-4E9A-A965-FF2C24F34C8E}"/>
              </a:ext>
            </a:extLst>
          </p:cNvPr>
          <p:cNvSpPr txBox="1"/>
          <p:nvPr/>
        </p:nvSpPr>
        <p:spPr>
          <a:xfrm>
            <a:off x="6482493" y="4717065"/>
            <a:ext cx="348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Environment.yml</a:t>
            </a:r>
            <a:r>
              <a:rPr lang="en-US" sz="2400" b="1" dirty="0"/>
              <a:t> file</a:t>
            </a:r>
            <a:endParaRPr lang="en-NL" sz="2400" b="1" dirty="0"/>
          </a:p>
        </p:txBody>
      </p:sp>
    </p:spTree>
    <p:extLst>
      <p:ext uri="{BB962C8B-B14F-4D97-AF65-F5344CB8AC3E}">
        <p14:creationId xmlns:p14="http://schemas.microsoft.com/office/powerpoint/2010/main" val="196909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1F4FCFC-DC8D-40B4-A4A0-C21C698CE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509" y="2986819"/>
            <a:ext cx="1469942" cy="7913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70FEB4-0F9F-44B0-AA1E-5639436A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reproducibility: dependency package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B9130F-AFAB-4D10-A0DD-621D50308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602" y="3269717"/>
            <a:ext cx="2400936" cy="688570"/>
          </a:xfrm>
        </p:spPr>
      </p:pic>
      <p:pic>
        <p:nvPicPr>
          <p:cNvPr id="1026" name="Picture 2" descr="upload.wikimedia.org/wikipedia/commons/thumb/e/...">
            <a:extLst>
              <a:ext uri="{FF2B5EF4-FFF2-40B4-BE49-F238E27FC236}">
                <a16:creationId xmlns:a16="http://schemas.microsoft.com/office/drawing/2014/main" id="{9A000619-2B20-4790-8425-B838401A7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497" y="2328297"/>
            <a:ext cx="1990995" cy="80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C99CBC1-3623-4FB5-9EAA-2570AE3E3B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0480" y="2305177"/>
            <a:ext cx="3002280" cy="720548"/>
          </a:xfrm>
          <a:prstGeom prst="rect">
            <a:avLst/>
          </a:prstGeom>
        </p:spPr>
      </p:pic>
      <p:pic>
        <p:nvPicPr>
          <p:cNvPr id="13" name="Picture 12" descr="A cardboard box on a surface&#10;&#10;Description automatically generated with low confidence">
            <a:extLst>
              <a:ext uri="{FF2B5EF4-FFF2-40B4-BE49-F238E27FC236}">
                <a16:creationId xmlns:a16="http://schemas.microsoft.com/office/drawing/2014/main" id="{5C1F49DB-515D-445D-974D-3371027098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928" b="96988" l="1667" r="98000">
                        <a14:foregroundMark x1="59833" y1="54819" x2="55167" y2="87048"/>
                        <a14:foregroundMark x1="55667" y1="86747" x2="56500" y2="97289"/>
                        <a14:foregroundMark x1="73833" y1="54819" x2="84667" y2="43072"/>
                        <a14:foregroundMark x1="88167" y1="40964" x2="98000" y2="34337"/>
                        <a14:foregroundMark x1="69833" y1="8133" x2="61000" y2="10542"/>
                        <a14:foregroundMark x1="61000" y1="10542" x2="42167" y2="6928"/>
                        <a14:foregroundMark x1="6500" y1="49398" x2="8000" y2="38554"/>
                        <a14:foregroundMark x1="11333" y1="28012" x2="5000" y2="33133"/>
                        <a14:foregroundMark x1="5500" y1="50904" x2="1667" y2="527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293" y="4314090"/>
            <a:ext cx="3663626" cy="2027206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4ACFD51-08B5-4CD3-8D03-778C3AA0F0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8301" r="95020">
                        <a14:foregroundMark x1="8301" y1="62400" x2="14063" y2="34000"/>
                        <a14:foregroundMark x1="37305" y1="76200" x2="38477" y2="61600"/>
                        <a14:foregroundMark x1="48633" y1="46200" x2="52930" y2="74800"/>
                        <a14:foregroundMark x1="60938" y1="43000" x2="60840" y2="66000"/>
                        <a14:foregroundMark x1="67578" y1="31800" x2="74414" y2="64000"/>
                        <a14:foregroundMark x1="83594" y1="45800" x2="82910" y2="45800"/>
                        <a14:foregroundMark x1="89160" y1="47200" x2="94824" y2="66400"/>
                        <a14:foregroundMark x1="91406" y1="43800" x2="95020" y2="6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150" y="3099499"/>
            <a:ext cx="1389850" cy="678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091D26-BEEB-429B-A36C-254EA438C57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5127" b="93671" l="59633" r="95780">
                        <a14:foregroundMark x1="87339" y1="54747" x2="84587" y2="38924"/>
                        <a14:foregroundMark x1="84587" y1="38924" x2="79450" y2="35759"/>
                        <a14:foregroundMark x1="95963" y1="45886" x2="95963" y2="63924"/>
                        <a14:foregroundMark x1="73761" y1="91456" x2="75596" y2="93671"/>
                        <a14:foregroundMark x1="61835" y1="69620" x2="61468" y2="50316"/>
                        <a14:foregroundMark x1="61468" y1="50316" x2="59633" y2="48734"/>
                      </a14:backgroundRemoval>
                    </a14:imgEffect>
                  </a14:imgLayer>
                </a14:imgProps>
              </a:ext>
            </a:extLst>
          </a:blip>
          <a:srcRect l="57538" t="29268"/>
          <a:stretch/>
        </p:blipFill>
        <p:spPr>
          <a:xfrm>
            <a:off x="2234973" y="4212330"/>
            <a:ext cx="2204265" cy="2128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333593-A242-42BA-BACB-A5D97926F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46965" y1="47761" x2="38339" y2="68657"/>
                        <a14:foregroundMark x1="38339" y1="68657" x2="38818" y2="76119"/>
                        <a14:foregroundMark x1="51917" y1="58209" x2="59265" y2="69083"/>
                        <a14:foregroundMark x1="59265" y1="69083" x2="59425" y2="76546"/>
                        <a14:foregroundMark x1="61182" y1="64606" x2="62141" y2="56930"/>
                        <a14:foregroundMark x1="62300" y1="57996" x2="62780" y2="73348"/>
                        <a14:foregroundMark x1="62780" y1="77825" x2="61502" y2="79104"/>
                        <a14:foregroundMark x1="41054" y1="55224" x2="32268" y2="64606"/>
                        <a14:foregroundMark x1="32268" y1="64606" x2="32268" y2="77399"/>
                        <a14:foregroundMark x1="32268" y1="77399" x2="32748" y2="78252"/>
                        <a14:foregroundMark x1="37061" y1="76119" x2="38498" y2="66738"/>
                        <a14:foregroundMark x1="36102" y1="71855" x2="35942" y2="76119"/>
                        <a14:foregroundMark x1="36422" y1="71002" x2="36901" y2="54158"/>
                        <a14:foregroundMark x1="67412" y1="42857" x2="70607" y2="28145"/>
                        <a14:foregroundMark x1="72524" y1="36034" x2="69489" y2="41578"/>
                        <a14:foregroundMark x1="69329" y1="40938" x2="66773" y2="24947"/>
                        <a14:foregroundMark x1="68690" y1="27719" x2="76677" y2="25373"/>
                        <a14:foregroundMark x1="76677" y1="25373" x2="78914" y2="36461"/>
                        <a14:foregroundMark x1="78914" y1="36461" x2="73802" y2="375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8249" y="2202310"/>
            <a:ext cx="2094254" cy="15690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476E6A-79A8-486E-9320-7F1C009305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7664" y="1347052"/>
            <a:ext cx="2133600" cy="2266950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87488181-E3CF-45EB-8934-0435AA2E93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86" y="4077555"/>
            <a:ext cx="2940282" cy="146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3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38 0.01042 L 0.00638 0.01042 C 0.00846 0.01157 0.01068 0.0125 0.01263 0.01412 C 0.01341 0.01458 0.01406 0.01574 0.01484 0.01667 C 0.02148 0.02338 0.01367 0.01435 0.02044 0.02292 C 0.02187 0.02477 0.02422 0.02708 0.02539 0.02917 C 0.0263 0.03056 0.02682 0.03264 0.0276 0.03426 C 0.02917 0.03727 0.03112 0.03958 0.03255 0.04306 C 0.0332 0.04468 0.03411 0.0463 0.03463 0.04815 C 0.03555 0.05093 0.03581 0.05417 0.03672 0.05694 C 0.03724 0.0581 0.03815 0.05856 0.03893 0.05926 C 0.03932 0.06111 0.03997 0.06273 0.04036 0.06435 C 0.04167 0.07037 0.04154 0.07268 0.0431 0.07824 C 0.04375 0.08032 0.04453 0.08241 0.04531 0.08449 C 0.0457 0.08796 0.04596 0.09143 0.04674 0.09468 C 0.047 0.09606 0.04766 0.09699 0.04805 0.09838 C 0.04844 0.09954 0.04987 0.10625 0.05026 0.10833 C 0.05052 0.11042 0.05065 0.11273 0.05091 0.11481 C 0.05117 0.11597 0.05143 0.11713 0.05169 0.11852 C 0.05221 0.12268 0.05234 0.12708 0.05299 0.13102 L 0.05521 0.14236 L 0.05586 0.1463 C 0.05651 0.15347 0.0569 0.15764 0.05729 0.16505 C 0.05755 0.16921 0.05768 0.17338 0.05807 0.17755 C 0.0582 0.18056 0.05846 0.18356 0.05872 0.18634 C 0.05898 0.18889 0.05924 0.19143 0.05937 0.19398 C 0.06016 0.20556 0.06042 0.2162 0.06081 0.22801 C 0.06107 0.23333 0.06146 0.23889 0.06159 0.24444 C 0.06172 0.27245 0.06159 0.30046 0.06159 0.3287 L 0.06445 0.34259 " pathEditMode="relative" ptsTypes="AAAAAAAAAAAAAAAAAAAAAAAAAAAA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16 -0.01389 L -0.06016 -0.01389 C -0.06601 -0.00834 -0.07604 0.00023 -0.08216 0.00856 C -0.0832 0.01018 -0.08398 0.01227 -0.08503 0.01365 C -0.0901 0.0206 -0.09531 0.02731 -0.10052 0.03379 C -0.1026 0.03634 -0.10482 0.03889 -0.1069 0.04143 C -0.1095 0.04444 -0.11471 0.05023 -0.11471 0.05023 C -0.11523 0.05139 -0.11549 0.05301 -0.11614 0.05393 C -0.12044 0.05995 -0.12253 0.05926 -0.12604 0.06643 C -0.12799 0.07037 -0.1293 0.075 -0.13099 0.07916 C -0.14023 0.10139 -0.12461 0.06065 -0.13815 0.09791 C -0.13919 0.10092 -0.14049 0.1037 -0.14167 0.10671 C -0.14622 0.11967 -0.14297 0.11203 -0.14726 0.12685 C -0.14883 0.13217 -0.15104 0.13657 -0.15221 0.1419 C -0.15273 0.14421 -0.15312 0.14629 -0.15364 0.14838 C -0.15482 0.15208 -0.15638 0.15555 -0.15716 0.15972 C -0.15898 0.16782 -0.15976 0.17662 -0.16146 0.18472 C -0.16263 0.19028 -0.16432 0.19537 -0.16497 0.20115 C -0.16549 0.20532 -0.16575 0.20949 -0.16641 0.21365 C -0.16732 0.2199 -0.16862 0.22615 -0.16927 0.23264 C -0.16953 0.23518 -0.16953 0.23773 -0.16992 0.24004 C -0.17083 0.24514 -0.17187 0.25023 -0.17279 0.25532 C -0.17474 0.26574 -0.17383 0.26018 -0.17565 0.27153 C -0.17591 0.27615 -0.17578 0.28078 -0.1763 0.28541 C -0.17656 0.28727 -0.17747 0.28865 -0.17773 0.29051 C -0.17851 0.29629 -0.17917 0.3081 -0.17917 0.3081 C -0.17891 0.32569 -0.17891 0.34328 -0.17851 0.36088 C -0.17838 0.36227 -0.17773 0.36481 -0.17773 0.36481 L -0.17982 0.35347 L -0.17982 0.35347 " pathEditMode="relative" ptsTypes="AAAAAAAAAAAAAAAAAAAAAAAAAAAA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6 0.01898 L 0.0056 0.01898 C 0.00365 0.02476 0.00235 0.03148 -0.00013 0.03657 C -0.0039 0.04398 -0.00729 0.05231 -0.01145 0.05902 C -0.01927 0.07199 -0.02434 0.08055 -0.03203 0.09305 C -0.03437 0.09675 -0.03671 0.10069 -0.03906 0.10439 C -0.04114 0.10763 -0.04336 0.11088 -0.04544 0.11435 C -0.04713 0.11736 -0.04895 0.1199 -0.05039 0.12314 C -0.0595 0.14398 -0.04882 0.1243 -0.05533 0.13588 C -0.05599 0.13865 -0.05703 0.14282 -0.05742 0.14583 C -0.05872 0.15416 -0.05872 0.15486 -0.05963 0.16226 C -0.05872 0.20787 -0.06145 0.18611 -0.05742 0.20509 C -0.05716 0.20625 -0.05703 0.20763 -0.05677 0.20879 C -0.05612 0.21134 -0.0552 0.21365 -0.05468 0.2162 C -0.05403 0.21875 -0.05364 0.22129 -0.05325 0.22384 L -0.05247 0.22754 L -0.05325 0.27175 L -0.05325 0.27175 " pathEditMode="relative" ptsTypes="AAAAAAAAAAAAAA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15 0.00394 L 0.01315 0.00394 C 0.01524 0.00463 0.01732 0.00533 0.0194 0.00625 C 0.02162 0.00741 0.02357 0.00949 0.02578 0.01019 C 0.03086 0.01158 0.03086 0.01111 0.03646 0.01505 C 0.03907 0.01713 0.04154 0.01945 0.04427 0.02153 C 0.04519 0.02199 0.0461 0.02199 0.04701 0.02269 C 0.05078 0.02523 0.05651 0.02986 0.06055 0.03264 C 0.06172 0.03357 0.06302 0.03403 0.06407 0.03519 C 0.0655 0.03704 0.06667 0.03935 0.06823 0.04028 C 0.07123 0.04213 0.07292 0.04283 0.07605 0.04653 C 0.08034 0.05162 0.07592 0.04607 0.08099 0.05417 C 0.08217 0.05602 0.08347 0.05741 0.08451 0.05926 C 0.08529 0.06042 0.08594 0.06181 0.08672 0.06296 C 0.08737 0.06389 0.08815 0.06435 0.08881 0.06551 C 0.08985 0.06736 0.09063 0.06968 0.09167 0.07176 C 0.09388 0.07616 0.09727 0.07894 0.0987 0.08426 C 0.09961 0.08773 0.10039 0.09121 0.10157 0.09445 C 0.103 0.09815 0.1043 0.10209 0.10573 0.10579 C 0.1069 0.1088 0.10938 0.11459 0.10938 0.11459 C 0.11368 0.13773 0.10925 0.11667 0.11355 0.13218 C 0.11654 0.14259 0.11159 0.12894 0.11563 0.13959 C 0.11719 0.14792 0.11602 0.14236 0.11993 0.15602 C 0.12071 0.15857 0.12123 0.16134 0.12201 0.16366 C 0.12253 0.16482 0.12318 0.16597 0.12344 0.16736 C 0.12409 0.16968 0.12435 0.17246 0.12487 0.175 C 0.12513 0.17616 0.12513 0.17755 0.12565 0.17871 L 0.12696 0.18241 C 0.12969 0.20139 0.12539 0.17269 0.12917 0.19259 C 0.12956 0.19445 0.12956 0.19676 0.12982 0.19884 C 0.13034 0.20232 0.13099 0.20371 0.13125 0.20764 C 0.13138 0.21019 0.13125 0.21273 0.13125 0.21528 L 0.13125 0.21528 " pathEditMode="relative" ptsTypes="AAAAAAAAAAAAAAAAAAAAAAAAAAAAAAA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19 0.01296 L -0.01419 0.01296 L -0.02344 0.01528 C -0.02539 0.01574 -0.02721 0.01597 -0.02917 0.01667 C -0.03555 0.01898 -0.0418 0.02176 -0.04818 0.02407 C -0.05781 0.02801 -0.05912 0.02801 -0.06875 0.03287 C -0.07565 0.03657 -0.08294 0.03819 -0.08919 0.04421 C -0.0918 0.04676 -0.09453 0.04907 -0.09701 0.05185 C -0.09805 0.05301 -0.09883 0.05463 -0.09987 0.05555 C -0.10287 0.05856 -0.10612 0.06018 -0.10912 0.06319 C -0.11094 0.06528 -0.11224 0.06852 -0.11406 0.07083 C -0.11602 0.07315 -0.11836 0.07477 -0.12044 0.07708 C -0.12253 0.0794 -0.12461 0.08217 -0.12669 0.08449 C -0.13294 0.0912 -0.12982 0.08518 -0.13594 0.09583 C -0.13724 0.09815 -0.13815 0.10116 -0.13945 0.10347 C -0.14154 0.10717 -0.14349 0.1081 -0.14518 0.11227 C -0.14596 0.11412 -0.14649 0.11667 -0.14727 0.11852 C -0.14909 0.12292 -0.15104 0.12708 -0.153 0.13125 C -0.15482 0.13495 -0.15716 0.13819 -0.15859 0.14259 C -0.15951 0.14537 -0.16055 0.14838 -0.16146 0.15139 C -0.16927 0.17778 -0.16107 0.15185 -0.16784 0.17268 C -0.16849 0.18102 -0.16823 0.18148 -0.16992 0.18912 C -0.17096 0.19352 -0.17162 0.19583 -0.17201 0.20046 C -0.17214 0.20116 -0.17201 0.20208 -0.17201 0.20301 L -0.17201 0.20301 " pathEditMode="relative" ptsTypes="AAAAAAAAAAAAAAAAAAAAA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9 0.03426 L 0.04049 0.03426 C 0.06706 0.0132 0.03659 0.03565 0.0556 0.02524 C 0.07161 0.01644 0.05286 0.02176 0.07187 0.01783 C 0.07383 0.01713 0.08203 0.0132 0.08502 0.0125 C 0.08906 0.01158 0.0931 0.01135 0.09713 0.01065 C 0.10273 0.00973 0.10534 0.00903 0.11041 0.00718 C 0.11953 0.00348 0.11002 0.00718 0.11745 0.00348 C 0.12018 0.00209 0.12291 0.00139 0.12552 -4.44444E-6 C 0.1276 -0.00138 0.12956 -0.00254 0.13164 -0.0037 C 0.13294 -0.00439 0.13437 -0.00463 0.13568 -0.00555 C 0.14518 -0.0118 0.13346 -0.00717 0.14583 -0.01088 C 0.14687 -0.01157 0.14778 -0.01226 0.14883 -0.01273 C 0.15377 -0.01481 0.15351 -0.01388 0.15794 -0.01643 C 0.16107 -0.01805 0.16406 -0.02013 0.16706 -0.02175 C 0.16849 -0.02245 0.16979 -0.02291 0.17122 -0.02361 C 0.17122 -0.02361 0.1806 -0.02916 0.18333 -0.03078 C 0.18437 -0.03125 0.18528 -0.03217 0.18633 -0.03263 C 0.18776 -0.0331 0.18906 -0.03379 0.19036 -0.03425 C 0.19635 -0.03726 0.19036 -0.03518 0.19752 -0.03796 C 0.19922 -0.03865 0.20091 -0.03888 0.2026 -0.03981 C 0.20469 -0.04074 0.20664 -0.04236 0.20872 -0.04328 C 0.21471 -0.04652 0.22083 -0.04953 0.22695 -0.05231 C 0.23203 -0.05486 0.24609 -0.06041 0.24922 -0.06319 C 0.25052 -0.06435 0.25182 -0.06597 0.25325 -0.06689 C 0.25495 -0.06782 0.26094 -0.0699 0.26237 -0.07037 C 0.2664 -0.07523 0.26706 -0.07615 0.27252 -0.08125 C 0.27721 -0.08564 0.28164 -0.09097 0.28672 -0.09375 C 0.28971 -0.0956 0.29284 -0.09699 0.29583 -0.0993 C 0.3 -0.10254 0.30377 -0.10717 0.30794 -0.11018 C 0.31068 -0.1118 0.31341 -0.11342 0.31614 -0.1155 C 0.31745 -0.11643 0.31875 -0.11805 0.32018 -0.11921 C 0.32109 -0.1199 0.32213 -0.12013 0.32318 -0.12083 L 0.33633 -0.12986 C 0.33906 -0.13171 0.34166 -0.13402 0.3444 -0.13541 C 0.34804 -0.13703 0.34831 -0.1368 0.35156 -0.13888 C 0.35429 -0.14074 0.3569 -0.14259 0.35963 -0.14444 C 0.36068 -0.1449 0.36172 -0.14537 0.36276 -0.14606 C 0.3651 -0.14838 0.36732 -0.15138 0.36979 -0.15347 C 0.37174 -0.15486 0.37409 -0.15509 0.37591 -0.15694 C 0.38541 -0.16666 0.38034 -0.16296 0.39114 -0.16782 C 0.40338 -0.1787 0.38815 -0.16481 0.39818 -0.175 C 0.39948 -0.17638 0.40104 -0.17708 0.40221 -0.1787 C 0.40338 -0.18009 0.40403 -0.18263 0.40521 -0.18402 C 0.40716 -0.18634 0.40937 -0.1875 0.41133 -0.18935 C 0.41706 -0.19513 0.41159 -0.19143 0.41849 -0.19652 C 0.42786 -0.20393 0.41041 -0.18703 0.42956 -0.20555 C 0.4306 -0.20671 0.43164 -0.2081 0.43268 -0.20925 C 0.43502 -0.2118 0.43737 -0.21388 0.43971 -0.21643 C 0.4431 -0.2199 0.44271 -0.21805 0.44271 -0.22175 L 0.44271 -0.22175 " pathEditMode="relative" ptsTypes="AAAAAAAAAAAAAAAAAAAAAAAAAAAAAAAAAAAAAAAAAAAAAAAAAAA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98F05-1D48-4F76-8A39-D5041E3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reproducibility: dependency package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A45D1-9816-474D-BCB2-CB03DD00B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BAFDC-6E51-4F79-8D98-AF1448EAB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6821104" cy="402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99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D29C-3414-4A0E-8CC4-14F234411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D388-53B9-4A5B-A769-5B95F38A8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63031-5870-40DB-9F18-F5DD2116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88" y="2145285"/>
            <a:ext cx="7458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54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C7ED7-EFD3-4EC4-B0C0-CBF61012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reproducibility: dependency package</a:t>
            </a:r>
            <a:endParaRPr lang="en-NL" dirty="0"/>
          </a:p>
        </p:txBody>
      </p:sp>
      <p:pic>
        <p:nvPicPr>
          <p:cNvPr id="5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200D330C-9713-4DB5-892B-DD0B7A156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488" y="2761103"/>
            <a:ext cx="2314575" cy="1971675"/>
          </a:xfr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4C17B1B-F17D-4005-97B4-BDDB252C6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488" y="3205538"/>
            <a:ext cx="3051032" cy="152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21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C736-9D88-4B29-B3B2-373811932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reproducibility: dependency package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C111E-CF88-408E-BE95-DB6389882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8C90C896-BDCB-478E-960A-93FDFF4E2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871" y="1845734"/>
            <a:ext cx="2314575" cy="1971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514F46-0814-4874-96E0-3E1179A64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404" y="2303124"/>
            <a:ext cx="30384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13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B545C-6FE8-4154-B6AF-657BFBDC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 and research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78A5D-211F-4899-8485-A6931B49C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to share your analysis?</a:t>
            </a:r>
            <a:endParaRPr lang="en-NL" b="1" dirty="0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1005B17D-EC87-438E-A8B7-7AA7A737C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91" y="2623458"/>
            <a:ext cx="4149334" cy="212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09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F2C2A-34F6-4A76-846C-4E33B6D5E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3BCD04-48CD-4740-A98F-1DB826F5E289}"/>
              </a:ext>
            </a:extLst>
          </p:cNvPr>
          <p:cNvSpPr txBox="1"/>
          <p:nvPr/>
        </p:nvSpPr>
        <p:spPr>
          <a:xfrm>
            <a:off x="2738382" y="1962654"/>
            <a:ext cx="6096000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66928" lvl="3" indent="0">
              <a:buNone/>
            </a:pPr>
            <a:r>
              <a:rPr lang="en-US" sz="3200" dirty="0"/>
              <a:t>		 Reproducible</a:t>
            </a:r>
          </a:p>
          <a:p>
            <a:pPr marL="566928" lvl="3" indent="0" algn="ctr">
              <a:buNone/>
            </a:pPr>
            <a:r>
              <a:rPr lang="en-US" sz="1800" dirty="0"/>
              <a:t>Authors provide all the necessary data and the script to run the analysis again</a:t>
            </a:r>
          </a:p>
          <a:p>
            <a:pPr marL="566928" lvl="3" indent="0" algn="ctr">
              <a:buNone/>
            </a:pPr>
            <a:endParaRPr lang="en-US" sz="1800" dirty="0"/>
          </a:p>
          <a:p>
            <a:pPr marL="566928" lvl="3" indent="0" algn="ctr">
              <a:buNone/>
            </a:pPr>
            <a:r>
              <a:rPr lang="en-US" sz="1800" i="1" dirty="0"/>
              <a:t>The </a:t>
            </a:r>
            <a:r>
              <a:rPr lang="en-US" sz="1800" i="1" dirty="0" err="1"/>
              <a:t>turing</a:t>
            </a:r>
            <a:r>
              <a:rPr lang="en-US" sz="1800" i="1" dirty="0"/>
              <a:t> way</a:t>
            </a:r>
          </a:p>
          <a:p>
            <a:pPr marL="566928" lvl="3" indent="0" algn="ctr">
              <a:buNone/>
            </a:pPr>
            <a:r>
              <a:rPr lang="en-US" dirty="0">
                <a:hlinkClick r:id="rId2"/>
              </a:rPr>
              <a:t>https://the-turing-way.netlify.app/welcome</a:t>
            </a:r>
            <a:r>
              <a:rPr lang="en-US" i="1" dirty="0"/>
              <a:t> </a:t>
            </a:r>
            <a:endParaRPr lang="en-NL" dirty="0"/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90DB6DC-E71C-4496-A50A-ED545916CF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" r="50000" b="52198"/>
          <a:stretch/>
        </p:blipFill>
        <p:spPr>
          <a:xfrm>
            <a:off x="1803412" y="4040690"/>
            <a:ext cx="2680980" cy="1936050"/>
          </a:xfrm>
          <a:prstGeom prst="rect">
            <a:avLst/>
          </a:prstGeom>
        </p:spPr>
      </p:pic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9C182DB-78BA-479D-8F8C-E4DF3A2331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8" t="-1986" r="-927" b="51773"/>
          <a:stretch/>
        </p:blipFill>
        <p:spPr>
          <a:xfrm>
            <a:off x="7885224" y="3856133"/>
            <a:ext cx="3270456" cy="24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074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6780-1196-4FCA-BEB7-CB50588A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 and research</a:t>
            </a:r>
            <a:endParaRPr lang="en-NL" dirty="0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540493C5-5438-4807-9FBA-896CDEA69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41" y="1837555"/>
            <a:ext cx="6087592" cy="4022725"/>
          </a:xfrm>
        </p:spPr>
      </p:pic>
    </p:spTree>
    <p:extLst>
      <p:ext uri="{BB962C8B-B14F-4D97-AF65-F5344CB8AC3E}">
        <p14:creationId xmlns:p14="http://schemas.microsoft.com/office/powerpoint/2010/main" val="2159264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76E05-A21B-46F1-8BC0-F42FBBFF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 and research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0A1CC-A7DA-4E75-BAD3-A22C54A0D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Jupyter notebooks are dynamic documents</a:t>
            </a:r>
          </a:p>
          <a:p>
            <a:pPr lvl="1"/>
            <a:r>
              <a:rPr lang="en-US" dirty="0"/>
              <a:t>Markdown cells</a:t>
            </a:r>
          </a:p>
          <a:p>
            <a:pPr lvl="1"/>
            <a:r>
              <a:rPr lang="en-US" dirty="0"/>
              <a:t>Write code (which can be reused as template)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A28F2-F5B9-4712-A608-1301FA0BD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434" y="2841939"/>
            <a:ext cx="8748812" cy="356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89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B40F-2142-421E-8FF0-9CD359D9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 and research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B5DEA-CE3B-455B-AC8A-DFFD8006B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 your results and document your analysis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BF7E7-51DF-45F1-ABB2-9F81CD670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220" y="2488658"/>
            <a:ext cx="8345214" cy="322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66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4B96DFF-D059-4AAD-A694-CB4CA073A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2" t="24272" r="62631" b="46985"/>
          <a:stretch/>
        </p:blipFill>
        <p:spPr>
          <a:xfrm>
            <a:off x="1271358" y="2107463"/>
            <a:ext cx="1046425" cy="1080654"/>
          </a:xfrm>
          <a:prstGeom prst="ellipse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E986BC-0485-459E-B2B8-3C7648F1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 and research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2E399-AB4C-41CB-B755-AA3224436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4" r="27732"/>
          <a:stretch/>
        </p:blipFill>
        <p:spPr>
          <a:xfrm>
            <a:off x="447367" y="3558220"/>
            <a:ext cx="1508846" cy="2348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D7858A-DBE0-4CF6-8DFD-F35006B4D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6965" y1="47761" x2="38339" y2="68657"/>
                        <a14:foregroundMark x1="38339" y1="68657" x2="38818" y2="76119"/>
                        <a14:foregroundMark x1="51917" y1="58209" x2="59265" y2="69083"/>
                        <a14:foregroundMark x1="59265" y1="69083" x2="59425" y2="76546"/>
                        <a14:foregroundMark x1="61182" y1="64606" x2="62141" y2="56930"/>
                        <a14:foregroundMark x1="62300" y1="57996" x2="62780" y2="73348"/>
                        <a14:foregroundMark x1="62780" y1="77825" x2="61502" y2="79104"/>
                        <a14:foregroundMark x1="41054" y1="55224" x2="32268" y2="64606"/>
                        <a14:foregroundMark x1="32268" y1="64606" x2="32268" y2="77399"/>
                        <a14:foregroundMark x1="32268" y1="77399" x2="32748" y2="78252"/>
                        <a14:foregroundMark x1="37061" y1="76119" x2="38498" y2="66738"/>
                        <a14:foregroundMark x1="36102" y1="71855" x2="35942" y2="76119"/>
                        <a14:foregroundMark x1="36422" y1="71002" x2="36901" y2="54158"/>
                        <a14:foregroundMark x1="67412" y1="42857" x2="70607" y2="28145"/>
                        <a14:foregroundMark x1="72524" y1="36034" x2="69489" y2="41578"/>
                        <a14:foregroundMark x1="69329" y1="40938" x2="66773" y2="24947"/>
                        <a14:foregroundMark x1="68690" y1="27719" x2="76677" y2="25373"/>
                        <a14:foregroundMark x1="76677" y1="25373" x2="78914" y2="36461"/>
                        <a14:foregroundMark x1="78914" y1="36461" x2="73802" y2="375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934" y="1737360"/>
            <a:ext cx="1337898" cy="1002356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7BAF963-6825-4C63-8A28-BED7EDEC099B}"/>
              </a:ext>
            </a:extLst>
          </p:cNvPr>
          <p:cNvCxnSpPr>
            <a:stCxn id="7" idx="6"/>
          </p:cNvCxnSpPr>
          <p:nvPr/>
        </p:nvCxnSpPr>
        <p:spPr>
          <a:xfrm>
            <a:off x="2317783" y="2647790"/>
            <a:ext cx="503654" cy="13374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E00CF7-B0D2-48F2-9808-A48545CF80C0}"/>
              </a:ext>
            </a:extLst>
          </p:cNvPr>
          <p:cNvSpPr txBox="1"/>
          <p:nvPr/>
        </p:nvSpPr>
        <p:spPr>
          <a:xfrm>
            <a:off x="2454699" y="4063457"/>
            <a:ext cx="1413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data to software package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2CB8A6-97AB-4210-A2B9-81E789135105}"/>
              </a:ext>
            </a:extLst>
          </p:cNvPr>
          <p:cNvSpPr txBox="1"/>
          <p:nvPr/>
        </p:nvSpPr>
        <p:spPr>
          <a:xfrm>
            <a:off x="2043952" y="4249318"/>
            <a:ext cx="396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  <a:endParaRPr lang="en-NL" sz="36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3C1A27-9F5F-4613-8138-709CF08D6719}"/>
              </a:ext>
            </a:extLst>
          </p:cNvPr>
          <p:cNvCxnSpPr/>
          <p:nvPr/>
        </p:nvCxnSpPr>
        <p:spPr>
          <a:xfrm>
            <a:off x="3936321" y="4525122"/>
            <a:ext cx="15402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FC86DFA4-796A-46A4-BC4F-B8F130AF41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799" y="3985219"/>
            <a:ext cx="1941820" cy="9933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5C4FC5-B15A-42B5-9889-D6635AFFF978}"/>
              </a:ext>
            </a:extLst>
          </p:cNvPr>
          <p:cNvCxnSpPr/>
          <p:nvPr/>
        </p:nvCxnSpPr>
        <p:spPr>
          <a:xfrm>
            <a:off x="7765065" y="4481916"/>
            <a:ext cx="16478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3B04D614-ACB9-4CB6-8415-65ABF2531A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217" y="3388357"/>
            <a:ext cx="1117862" cy="1049474"/>
          </a:xfrm>
          <a:prstGeom prst="rect">
            <a:avLst/>
          </a:prstGeom>
        </p:spPr>
      </p:pic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B890879B-845F-4A49-8DE2-B6ADDC8094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45" y="4623943"/>
            <a:ext cx="1941820" cy="993394"/>
          </a:xfrm>
          <a:prstGeom prst="rect">
            <a:avLst/>
          </a:prstGeom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C92DCEBB-A850-4A78-97D5-7B9AF5CA2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85" t="26223" b="45164"/>
          <a:stretch/>
        </p:blipFill>
        <p:spPr>
          <a:xfrm>
            <a:off x="10776932" y="5013063"/>
            <a:ext cx="1154876" cy="1075765"/>
          </a:xfrm>
          <a:prstGeom prst="ellipse">
            <a:avLst/>
          </a:prstGeom>
        </p:spPr>
      </p:pic>
      <p:pic>
        <p:nvPicPr>
          <p:cNvPr id="1026" name="Picture 2" descr="Turning Wheels Vector Images (over 7,700)">
            <a:extLst>
              <a:ext uri="{FF2B5EF4-FFF2-40B4-BE49-F238E27FC236}">
                <a16:creationId xmlns:a16="http://schemas.microsoft.com/office/drawing/2014/main" id="{8FD24B97-B8D7-4A57-BF7B-B06B176E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4840" y1="75217" x2="67123" y2="71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99" y="4623943"/>
            <a:ext cx="793562" cy="83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Turning Wheels Vector Images (over 7,700)">
            <a:extLst>
              <a:ext uri="{FF2B5EF4-FFF2-40B4-BE49-F238E27FC236}">
                <a16:creationId xmlns:a16="http://schemas.microsoft.com/office/drawing/2014/main" id="{AE75E8D0-A83B-437D-8F6C-3235116FC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4840" y1="75217" x2="67123" y2="71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498" y="3832607"/>
            <a:ext cx="793562" cy="83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AF0E4A6-B1DC-464B-B784-519CC29FE3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4" r="27732"/>
          <a:stretch/>
        </p:blipFill>
        <p:spPr>
          <a:xfrm>
            <a:off x="11090441" y="2808785"/>
            <a:ext cx="883984" cy="137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185-4E2A-4399-A4ED-278B69416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 and research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667CF-EC3B-4930-A8EF-F9766F19D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Choosing an open-source </a:t>
            </a:r>
            <a:r>
              <a:rPr lang="en-US" b="1" dirty="0" err="1"/>
              <a:t>licence</a:t>
            </a:r>
            <a:endParaRPr lang="en-US" b="1" dirty="0"/>
          </a:p>
          <a:p>
            <a:pPr lvl="1"/>
            <a:r>
              <a:rPr lang="en-US" dirty="0"/>
              <a:t>Share licensed software:</a:t>
            </a:r>
          </a:p>
          <a:p>
            <a:pPr lvl="2"/>
            <a:r>
              <a:rPr lang="en-US" dirty="0"/>
              <a:t>Permission to reuse code</a:t>
            </a:r>
          </a:p>
          <a:p>
            <a:pPr lvl="2"/>
            <a:r>
              <a:rPr lang="en-US" dirty="0"/>
              <a:t>Conditions when someone uses your code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r>
              <a:rPr lang="en-US" sz="2000" dirty="0">
                <a:hlinkClick r:id="rId2"/>
              </a:rPr>
              <a:t>https://choosealicense.com/licenses/</a:t>
            </a:r>
            <a:r>
              <a:rPr lang="en-US" sz="2000" dirty="0"/>
              <a:t> 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0B80B-A8D6-4CDC-8476-539E8A153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362" y="3228699"/>
            <a:ext cx="7959634" cy="170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81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BE122-A7AD-4CEA-91C3-FFA334AB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 and research</a:t>
            </a:r>
            <a:endParaRPr lang="en-NL" dirty="0"/>
          </a:p>
        </p:txBody>
      </p: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DC6304B7-5B1B-4126-A219-BA2118A94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35" y="2031870"/>
            <a:ext cx="4117856" cy="365151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C3FEB6-DF10-443A-A1C9-17D5D4F3239A}"/>
              </a:ext>
            </a:extLst>
          </p:cNvPr>
          <p:cNvSpPr txBox="1"/>
          <p:nvPr/>
        </p:nvSpPr>
        <p:spPr>
          <a:xfrm>
            <a:off x="6548269" y="579322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Morin et al. (2012). </a:t>
            </a:r>
            <a:r>
              <a:rPr lang="en-US" dirty="0">
                <a:hlinkClick r:id="rId3"/>
              </a:rPr>
              <a:t>10.1371/journal.pcbi.1002598</a:t>
            </a:r>
            <a:r>
              <a:rPr lang="en-US" dirty="0"/>
              <a:t>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36805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B4F5D-8749-453B-B9B3-6AFCA811F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 and research</a:t>
            </a:r>
            <a:endParaRPr lang="en-NL" dirty="0"/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08934F50-510B-45F5-A136-E7D138869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46263"/>
            <a:ext cx="4022725" cy="4022725"/>
          </a:xfr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B9BB2D6-156B-4C62-B562-84DD72D23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27" y="2109340"/>
            <a:ext cx="5318234" cy="3759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A05781-59E5-4249-991C-77D38EFC8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2168" y="3667177"/>
            <a:ext cx="2310714" cy="2310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C1460F-DA24-4874-B778-33E4A7C3C9C8}"/>
              </a:ext>
            </a:extLst>
          </p:cNvPr>
          <p:cNvSpPr txBox="1"/>
          <p:nvPr/>
        </p:nvSpPr>
        <p:spPr>
          <a:xfrm>
            <a:off x="8890078" y="4088283"/>
            <a:ext cx="19457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?</a:t>
            </a:r>
            <a:endParaRPr lang="en-NL" sz="8000" dirty="0"/>
          </a:p>
        </p:txBody>
      </p:sp>
    </p:spTree>
    <p:extLst>
      <p:ext uri="{BB962C8B-B14F-4D97-AF65-F5344CB8AC3E}">
        <p14:creationId xmlns:p14="http://schemas.microsoft.com/office/powerpoint/2010/main" val="3222318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7FAFA-3FCB-49CA-96E3-536F7D4DD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 and research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DF716-3B69-4E9D-8073-ACF6048F5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4421E-E68A-42F3-939E-941E7679D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495" y="2038344"/>
            <a:ext cx="5818094" cy="32385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1560C7-4B84-4773-A477-25D77DEADAF7}"/>
              </a:ext>
            </a:extLst>
          </p:cNvPr>
          <p:cNvSpPr txBox="1"/>
          <p:nvPr/>
        </p:nvSpPr>
        <p:spPr>
          <a:xfrm>
            <a:off x="3952635" y="5469466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https://fair-software.eu/</a:t>
            </a:r>
          </a:p>
        </p:txBody>
      </p:sp>
    </p:spTree>
    <p:extLst>
      <p:ext uri="{BB962C8B-B14F-4D97-AF65-F5344CB8AC3E}">
        <p14:creationId xmlns:p14="http://schemas.microsoft.com/office/powerpoint/2010/main" val="1092047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D29C-3414-4A0E-8CC4-14F234411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D388-53B9-4A5B-A769-5B95F38A8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63031-5870-40DB-9F18-F5DD2116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88" y="2145285"/>
            <a:ext cx="7458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45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0DFC-9083-4810-A2D2-1987F279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856180"/>
            <a:ext cx="6803461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Introduction: software life cycle</a:t>
            </a:r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09F1DE84-F30E-40E7-A241-70D1D9A0D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0" r="7910" b="-2"/>
          <a:stretch/>
        </p:blipFill>
        <p:spPr>
          <a:xfrm>
            <a:off x="5565491" y="1420214"/>
            <a:ext cx="5425410" cy="5259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84C1AE-2DBD-48FD-B9DB-1DD99610D1CD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Berkeley: reproducible research practices: Software best practices</a:t>
            </a:r>
          </a:p>
        </p:txBody>
      </p:sp>
      <p:pic>
        <p:nvPicPr>
          <p:cNvPr id="7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0CDD88F4-700B-45B7-B599-2894164DA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9" r="7910" b="58867"/>
          <a:stretch/>
        </p:blipFill>
        <p:spPr>
          <a:xfrm>
            <a:off x="7760043" y="1420214"/>
            <a:ext cx="3230858" cy="216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3DBBB3-D651-4285-A834-926E959AA416}"/>
              </a:ext>
            </a:extLst>
          </p:cNvPr>
          <p:cNvSpPr txBox="1"/>
          <p:nvPr/>
        </p:nvSpPr>
        <p:spPr>
          <a:xfrm>
            <a:off x="222365" y="581715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3"/>
              </a:rPr>
              <a:t>https://guides.lib.berkeley.edu/c.php?g=652220&amp;p=4575512</a:t>
            </a:r>
            <a:r>
              <a:rPr lang="en-US" dirty="0"/>
              <a:t>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1130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1CB4-419E-43FB-824B-6E536640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reproducibility: writing code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15677-0310-4E63-A0DD-C1DE5F33D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F5FCED4-C849-4582-85BD-0D6540D38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363" y="2217714"/>
            <a:ext cx="5318234" cy="375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71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7BFE0-5343-46D6-B58F-DFD46E377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reproducibility: writing code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A7011-D345-408C-9DD3-0454A60B2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Apply a styling convention</a:t>
            </a:r>
          </a:p>
          <a:p>
            <a:pPr lvl="1"/>
            <a:r>
              <a:rPr lang="en-US" dirty="0"/>
              <a:t>PEP-8 in Python</a:t>
            </a:r>
          </a:p>
          <a:p>
            <a:pPr lvl="1"/>
            <a:r>
              <a:rPr lang="en-US" dirty="0"/>
              <a:t>PEP-7 for C</a:t>
            </a:r>
          </a:p>
          <a:p>
            <a:pPr lvl="1"/>
            <a:r>
              <a:rPr lang="en-US" dirty="0"/>
              <a:t>Google’s style guide for R</a:t>
            </a:r>
          </a:p>
          <a:p>
            <a:pPr lvl="2"/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r>
              <a:rPr lang="en-US" b="1" dirty="0"/>
              <a:t>Function names </a:t>
            </a:r>
            <a:endParaRPr lang="en-NL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AEF55-695B-4D16-9949-C204DFB44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498" y="4368994"/>
            <a:ext cx="2552700" cy="781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7D0EBA-9856-4F57-833A-FCE54C159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68994"/>
            <a:ext cx="4057650" cy="847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2E37E1-9D02-44F4-BEE6-8B886E7B8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230" y="2108006"/>
            <a:ext cx="2457450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B93AAE-03F9-4198-BA02-4F207AC40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198" y="1925633"/>
            <a:ext cx="410527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6D782-8FE3-4E89-9183-B09BCE88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reproducibility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17F1A-307A-4DA5-84C2-2C0A7375E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code</a:t>
            </a:r>
          </a:p>
          <a:p>
            <a:pPr lvl="1"/>
            <a:r>
              <a:rPr lang="en-US" dirty="0"/>
              <a:t>Do one thing well: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4"/>
            <a:endParaRPr lang="en-NL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724763D-4823-4884-8E21-A66336A78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256" y="2870165"/>
            <a:ext cx="1238654" cy="1117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6BB9CD-E3C0-4CA7-AD63-594F43A03CDF}"/>
              </a:ext>
            </a:extLst>
          </p:cNvPr>
          <p:cNvSpPr txBox="1"/>
          <p:nvPr/>
        </p:nvSpPr>
        <p:spPr>
          <a:xfrm>
            <a:off x="1653701" y="3911543"/>
            <a:ext cx="235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data script</a:t>
            </a:r>
            <a:endParaRPr lang="en-NL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5695FB-EDB3-4956-B23B-A43A22564B99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086910" y="3429000"/>
            <a:ext cx="3009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808E7D-64E6-4D70-AE78-E53091DFFC1B}"/>
              </a:ext>
            </a:extLst>
          </p:cNvPr>
          <p:cNvSpPr txBox="1"/>
          <p:nvPr/>
        </p:nvSpPr>
        <p:spPr>
          <a:xfrm>
            <a:off x="6096000" y="32443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A</a:t>
            </a:r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55FEF3-CAA0-4A6C-85D7-CA5E61F3649F}"/>
              </a:ext>
            </a:extLst>
          </p:cNvPr>
          <p:cNvSpPr txBox="1"/>
          <p:nvPr/>
        </p:nvSpPr>
        <p:spPr>
          <a:xfrm>
            <a:off x="6126480" y="369604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B</a:t>
            </a:r>
            <a:endParaRPr lang="en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F6230-EDEC-45A0-94AC-7E121234D2E8}"/>
              </a:ext>
            </a:extLst>
          </p:cNvPr>
          <p:cNvSpPr txBox="1"/>
          <p:nvPr/>
        </p:nvSpPr>
        <p:spPr>
          <a:xfrm>
            <a:off x="6126480" y="409620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C</a:t>
            </a:r>
            <a:endParaRPr lang="en-NL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76BDAE6-F7E2-4CFF-A447-93B6FA466483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086910" y="3429000"/>
            <a:ext cx="3039570" cy="4517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924FFA0-6327-451D-BC6C-87869D79C1A7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3086910" y="3429000"/>
            <a:ext cx="3039570" cy="8518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A37782A-7C0F-4778-85AC-962C88564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653" y="2673333"/>
            <a:ext cx="781644" cy="705298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6E65A51B-B73E-42EC-8CBE-139548F50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88" y="3410309"/>
            <a:ext cx="781644" cy="7052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F2B2C0-D2BF-4B0D-BDCB-CB6BC79C9E12}"/>
              </a:ext>
            </a:extLst>
          </p:cNvPr>
          <p:cNvSpPr txBox="1"/>
          <p:nvPr/>
        </p:nvSpPr>
        <p:spPr>
          <a:xfrm>
            <a:off x="8382297" y="2923537"/>
            <a:ext cx="271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data script _</a:t>
            </a:r>
            <a:r>
              <a:rPr lang="en-US" dirty="0" err="1"/>
              <a:t>projectA</a:t>
            </a:r>
            <a:endParaRPr lang="en-N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A06ACA-0E88-4AB7-B293-2A90F7E20902}"/>
              </a:ext>
            </a:extLst>
          </p:cNvPr>
          <p:cNvSpPr txBox="1"/>
          <p:nvPr/>
        </p:nvSpPr>
        <p:spPr>
          <a:xfrm>
            <a:off x="8506932" y="3610885"/>
            <a:ext cx="271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data script _</a:t>
            </a:r>
            <a:r>
              <a:rPr lang="en-US" dirty="0" err="1"/>
              <a:t>projectB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9206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2BA7B655F8EC42ADD226179B7481F7" ma:contentTypeVersion="13" ma:contentTypeDescription="Create a new document." ma:contentTypeScope="" ma:versionID="f1a42b2e3a1a2b992cc5f47c5830c1ab">
  <xsd:schema xmlns:xsd="http://www.w3.org/2001/XMLSchema" xmlns:xs="http://www.w3.org/2001/XMLSchema" xmlns:p="http://schemas.microsoft.com/office/2006/metadata/properties" xmlns:ns3="34c776b4-9ab5-436b-bd98-35f3bfbde058" xmlns:ns4="7477ca8a-851e-4956-bf23-175a0f274cb8" targetNamespace="http://schemas.microsoft.com/office/2006/metadata/properties" ma:root="true" ma:fieldsID="e022d3a56542e9b69cec8dd1de09f1da" ns3:_="" ns4:_="">
    <xsd:import namespace="34c776b4-9ab5-436b-bd98-35f3bfbde058"/>
    <xsd:import namespace="7477ca8a-851e-4956-bf23-175a0f274cb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c776b4-9ab5-436b-bd98-35f3bfbde0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77ca8a-851e-4956-bf23-175a0f274cb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D528A-0BC4-4061-AF68-9D392EEBEA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c776b4-9ab5-436b-bd98-35f3bfbde058"/>
    <ds:schemaRef ds:uri="7477ca8a-851e-4956-bf23-175a0f274c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82C978-C413-408E-A316-42783E01F469}">
  <ds:schemaRefs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7477ca8a-851e-4956-bf23-175a0f274cb8"/>
    <ds:schemaRef ds:uri="http://purl.org/dc/dcmitype/"/>
    <ds:schemaRef ds:uri="http://schemas.openxmlformats.org/package/2006/metadata/core-properties"/>
    <ds:schemaRef ds:uri="34c776b4-9ab5-436b-bd98-35f3bfbde058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1483095-7492-436F-BA07-4B6DF556F9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1128</TotalTime>
  <Words>1141</Words>
  <Application>Microsoft Office PowerPoint</Application>
  <PresentationFormat>Widescreen</PresentationFormat>
  <Paragraphs>218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Consolas</vt:lpstr>
      <vt:lpstr>Retrospect</vt:lpstr>
      <vt:lpstr>Reproducible code</vt:lpstr>
      <vt:lpstr>Introduction</vt:lpstr>
      <vt:lpstr>Introduction</vt:lpstr>
      <vt:lpstr>Introduction</vt:lpstr>
      <vt:lpstr>Introduction</vt:lpstr>
      <vt:lpstr>Introduction: software life cycle</vt:lpstr>
      <vt:lpstr>Code reproducibility: writing code</vt:lpstr>
      <vt:lpstr>Code reproducibility: writing code</vt:lpstr>
      <vt:lpstr>Code reproducibility</vt:lpstr>
      <vt:lpstr>Code reproducibility</vt:lpstr>
      <vt:lpstr>Code reproducibility</vt:lpstr>
      <vt:lpstr>Code reproducibility: version control</vt:lpstr>
      <vt:lpstr>Code reproducibility</vt:lpstr>
      <vt:lpstr>Software life cycle</vt:lpstr>
      <vt:lpstr>Code reproducibility: documentation</vt:lpstr>
      <vt:lpstr>Code reproducibility: documentation</vt:lpstr>
      <vt:lpstr>Code reproducibility</vt:lpstr>
      <vt:lpstr>Code reproducibility</vt:lpstr>
      <vt:lpstr>Code reproducibility</vt:lpstr>
      <vt:lpstr>Software life cycle</vt:lpstr>
      <vt:lpstr>Code reproducibility: create a package</vt:lpstr>
      <vt:lpstr>Code reproducibility: create a package</vt:lpstr>
      <vt:lpstr>Code reproducibility: create a package</vt:lpstr>
      <vt:lpstr>Code reproducibility: create a package</vt:lpstr>
      <vt:lpstr>Code reproducibility</vt:lpstr>
      <vt:lpstr>Code reproducibility</vt:lpstr>
      <vt:lpstr>Code reproducibility</vt:lpstr>
      <vt:lpstr>Code reproducibility</vt:lpstr>
      <vt:lpstr>Code reproducibility</vt:lpstr>
      <vt:lpstr>Code reproducibility</vt:lpstr>
      <vt:lpstr>Code reproducibility: dependency package</vt:lpstr>
      <vt:lpstr>Code reproducibility: dependency package</vt:lpstr>
      <vt:lpstr>Code reproducibility: dependency package</vt:lpstr>
      <vt:lpstr>Code reproducibility: dependency package</vt:lpstr>
      <vt:lpstr>Code reproducibility: dependency package</vt:lpstr>
      <vt:lpstr>Introduction</vt:lpstr>
      <vt:lpstr>Code reproducibility: dependency package</vt:lpstr>
      <vt:lpstr>Code reproducibility: dependency package</vt:lpstr>
      <vt:lpstr>Code reproducibility and research</vt:lpstr>
      <vt:lpstr>Code reproducibility and research</vt:lpstr>
      <vt:lpstr>Code reproducibility and research</vt:lpstr>
      <vt:lpstr>Code reproducibility and research</vt:lpstr>
      <vt:lpstr>Code reproducibility and research</vt:lpstr>
      <vt:lpstr>Code reproducibility and research</vt:lpstr>
      <vt:lpstr>Code reproducibility and research</vt:lpstr>
      <vt:lpstr>Code reproducibility and research</vt:lpstr>
      <vt:lpstr>Code reproducibility and research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Reproducibly code</dc:title>
  <dc:creator>Kuijpers, Tim</dc:creator>
  <cp:lastModifiedBy>Kuijpers, Tim</cp:lastModifiedBy>
  <cp:revision>8</cp:revision>
  <dcterms:created xsi:type="dcterms:W3CDTF">2022-01-12T09:43:01Z</dcterms:created>
  <dcterms:modified xsi:type="dcterms:W3CDTF">2022-01-20T10:29:00Z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0x0101001A2BA7B655F8EC42ADD226179B7481F7</vt:lpwstr>
  </property>
</Properties>
</file>